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59" r:id="rId7"/>
    <p:sldId id="264" r:id="rId8"/>
    <p:sldId id="260" r:id="rId9"/>
    <p:sldId id="265" r:id="rId10"/>
    <p:sldId id="261"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08" y="-10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64823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47607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244414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E9E75-B1A2-41DB-ADE5-DDD5EDD07F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7170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E9E75-B1A2-41DB-ADE5-DDD5EDD07F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316255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E9E75-B1A2-41DB-ADE5-DDD5EDD07F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225644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E9E75-B1A2-41DB-ADE5-DDD5EDD07FF9}"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60154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E9E75-B1A2-41DB-ADE5-DDD5EDD07FF9}"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42232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E9E75-B1A2-41DB-ADE5-DDD5EDD07FF9}"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400468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E9E75-B1A2-41DB-ADE5-DDD5EDD07F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83557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E9E75-B1A2-41DB-ADE5-DDD5EDD07F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55203-A9B5-40F0-9182-B8F7A7BF6441}" type="slidenum">
              <a:rPr lang="en-US" smtClean="0"/>
              <a:t>‹#›</a:t>
            </a:fld>
            <a:endParaRPr lang="en-US"/>
          </a:p>
        </p:txBody>
      </p:sp>
    </p:spTree>
    <p:extLst>
      <p:ext uri="{BB962C8B-B14F-4D97-AF65-F5344CB8AC3E}">
        <p14:creationId xmlns:p14="http://schemas.microsoft.com/office/powerpoint/2010/main" val="127802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E9E75-B1A2-41DB-ADE5-DDD5EDD07FF9}" type="datetimeFigureOut">
              <a:rPr lang="en-US" smtClean="0"/>
              <a:t>3/3/2016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55203-A9B5-40F0-9182-B8F7A7BF6441}" type="slidenum">
              <a:rPr lang="en-US" smtClean="0"/>
              <a:t>‹#›</a:t>
            </a:fld>
            <a:endParaRPr lang="en-US"/>
          </a:p>
        </p:txBody>
      </p:sp>
    </p:spTree>
    <p:extLst>
      <p:ext uri="{BB962C8B-B14F-4D97-AF65-F5344CB8AC3E}">
        <p14:creationId xmlns:p14="http://schemas.microsoft.com/office/powerpoint/2010/main" val="56218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you Need To KNOW</a:t>
            </a:r>
            <a:endParaRPr lang="en-US" dirty="0"/>
          </a:p>
        </p:txBody>
      </p:sp>
      <p:sp>
        <p:nvSpPr>
          <p:cNvPr id="5" name="Content Placeholder 4"/>
          <p:cNvSpPr>
            <a:spLocks noGrp="1"/>
          </p:cNvSpPr>
          <p:nvPr>
            <p:ph idx="1"/>
          </p:nvPr>
        </p:nvSpPr>
        <p:spPr/>
        <p:txBody>
          <a:bodyPr>
            <a:normAutofit fontScale="70000" lnSpcReduction="20000"/>
          </a:bodyPr>
          <a:lstStyle/>
          <a:p>
            <a:endParaRPr lang="en-US" dirty="0" smtClean="0"/>
          </a:p>
          <a:p>
            <a:r>
              <a:rPr lang="en-US" dirty="0" smtClean="0"/>
              <a:t>    This benchmark will not be assessed alone, rather, items will include content from one of the other benchmarks and you will be asked to evaluate scenarios using evidence of scientific thinking or problem solving</a:t>
            </a:r>
          </a:p>
          <a:p>
            <a:endParaRPr lang="en-US" dirty="0" smtClean="0"/>
          </a:p>
          <a:p>
            <a:r>
              <a:rPr lang="en-US" dirty="0" smtClean="0"/>
              <a:t>    Test Items may require interpretation of data from graphs, charts and/or tables. You may also be asked to evaluate the merits of scientific explanations produced by others or to assess the reliability of sources of information according to scientific standard</a:t>
            </a:r>
          </a:p>
          <a:p>
            <a:endParaRPr lang="en-US" dirty="0" smtClean="0"/>
          </a:p>
          <a:p>
            <a:r>
              <a:rPr lang="en-US" dirty="0" smtClean="0"/>
              <a:t>    In addition, you may also be asked to compare and/or contrast the structure of various microscopes including compound, dissecting, scanning electron and transmission electron.</a:t>
            </a:r>
          </a:p>
          <a:p>
            <a:endParaRPr lang="en-US" dirty="0" smtClean="0"/>
          </a:p>
          <a:p>
            <a:endParaRPr lang="en-US" dirty="0"/>
          </a:p>
        </p:txBody>
      </p:sp>
    </p:spTree>
    <p:extLst>
      <p:ext uri="{BB962C8B-B14F-4D97-AF65-F5344CB8AC3E}">
        <p14:creationId xmlns:p14="http://schemas.microsoft.com/office/powerpoint/2010/main" val="19994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US" sz="2000" dirty="0" smtClean="0"/>
              <a:t>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a:t>
            </a:r>
            <a:br>
              <a:rPr lang="en-US" sz="2000" dirty="0" smtClean="0"/>
            </a:b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dirty="0" smtClean="0"/>
              <a:t>Which of the following conclusions </a:t>
            </a:r>
          </a:p>
          <a:p>
            <a:pPr marL="0" indent="0">
              <a:buNone/>
            </a:pPr>
            <a:r>
              <a:rPr lang="en-US" dirty="0" smtClean="0"/>
              <a:t>is supported by the graph?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A. Infection in embanked ponds increased during the sampling period.</a:t>
            </a:r>
          </a:p>
          <a:p>
            <a:pPr marL="0" indent="0">
              <a:buNone/>
            </a:pPr>
            <a:r>
              <a:rPr lang="en-US" dirty="0" smtClean="0"/>
              <a:t>B. Protozoans were more common in creek-fed ponds than embanked ponds.</a:t>
            </a:r>
          </a:p>
          <a:p>
            <a:pPr marL="0" indent="0">
              <a:buNone/>
            </a:pPr>
            <a:r>
              <a:rPr lang="en-US" dirty="0" smtClean="0"/>
              <a:t>C. Protozoans reproduce more quickly in embanked ponds than creek-fed ponds.</a:t>
            </a:r>
          </a:p>
          <a:p>
            <a:pPr marL="0" indent="0">
              <a:buNone/>
            </a:pPr>
            <a:r>
              <a:rPr lang="en-US" dirty="0" smtClean="0"/>
              <a:t>D. Infection in creed-fed ponds remained constant throughout the sampling period.</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432226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813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US" sz="2000" dirty="0" smtClean="0"/>
              <a:t>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a:t>
            </a:r>
            <a:br>
              <a:rPr lang="en-US" sz="2000" dirty="0" smtClean="0"/>
            </a:br>
            <a:endParaRPr lang="en-US" sz="2000"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smtClean="0"/>
          </a:p>
          <a:p>
            <a:pPr marL="0" indent="0">
              <a:buNone/>
            </a:pPr>
            <a:r>
              <a:rPr lang="en-US" sz="4600" dirty="0" smtClean="0"/>
              <a:t>Which of the following </a:t>
            </a:r>
          </a:p>
          <a:p>
            <a:pPr marL="0" indent="0">
              <a:buNone/>
            </a:pPr>
            <a:r>
              <a:rPr lang="en-US" sz="4600" dirty="0" smtClean="0"/>
              <a:t>conclusions is supported </a:t>
            </a:r>
          </a:p>
          <a:p>
            <a:pPr marL="0" indent="0">
              <a:buNone/>
            </a:pPr>
            <a:r>
              <a:rPr lang="en-US" sz="4600" dirty="0" smtClean="0"/>
              <a:t>by the graph?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3600" b="1" dirty="0" smtClean="0"/>
              <a:t>A. Infection in embanked ponds increased during the sampling period.</a:t>
            </a:r>
          </a:p>
          <a:p>
            <a:pPr marL="0" indent="0">
              <a:buNone/>
            </a:pPr>
            <a:r>
              <a:rPr lang="en-US" sz="3600" dirty="0" smtClean="0"/>
              <a:t>B. Protozoans were more common in creek-fed ponds than embanked ponds.</a:t>
            </a:r>
          </a:p>
          <a:p>
            <a:pPr marL="0" indent="0">
              <a:buNone/>
            </a:pPr>
            <a:r>
              <a:rPr lang="en-US" sz="3600" dirty="0" smtClean="0"/>
              <a:t>C. Protozoans reproduce more quickly in embanked ponds than creek-fed ponds.</a:t>
            </a:r>
          </a:p>
          <a:p>
            <a:pPr marL="0" indent="0">
              <a:buNone/>
            </a:pPr>
            <a:r>
              <a:rPr lang="en-US" sz="3600" dirty="0" smtClean="0"/>
              <a:t>D. Infection in creed-fed ponds remained constant throughout the sampling period.</a:t>
            </a:r>
            <a:endParaRPr lang="en-US"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76400"/>
            <a:ext cx="432226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97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229600" cy="1600200"/>
          </a:xfrm>
        </p:spPr>
        <p:txBody>
          <a:bodyPr>
            <a:normAutofit fontScale="90000"/>
          </a:bodyPr>
          <a:lstStyle/>
          <a:p>
            <a:pPr algn="l"/>
            <a:r>
              <a:rPr lang="en-US" sz="1400" dirty="0" smtClean="0"/>
              <a:t/>
            </a:r>
            <a:br>
              <a:rPr lang="en-US" sz="1400" dirty="0" smtClean="0"/>
            </a:br>
            <a:r>
              <a:rPr lang="en-US" sz="2200" dirty="0" smtClean="0"/>
              <a:t>Based on this experiment, which of the following should be inferred about cells with semipermeable membranes?</a:t>
            </a:r>
            <a:r>
              <a:rPr lang="en-US" sz="1800" dirty="0" smtClean="0"/>
              <a:t/>
            </a:r>
            <a:br>
              <a:rPr lang="en-US" sz="1800" dirty="0" smtClean="0"/>
            </a:br>
            <a:r>
              <a:rPr lang="en-US" sz="1800" dirty="0" smtClean="0"/>
              <a:t>     </a:t>
            </a:r>
            <a:r>
              <a:rPr lang="en-US" sz="2000" dirty="0" smtClean="0"/>
              <a:t>A. Substances other than water may also cross the cell membrane.</a:t>
            </a:r>
            <a:br>
              <a:rPr lang="en-US" sz="2000" dirty="0" smtClean="0"/>
            </a:br>
            <a:r>
              <a:rPr lang="en-US" sz="2000" dirty="0" smtClean="0"/>
              <a:t>     B. Substances other than water may block pores in the cell membrane.</a:t>
            </a:r>
            <a:br>
              <a:rPr lang="en-US" sz="2000" dirty="0" smtClean="0"/>
            </a:br>
            <a:r>
              <a:rPr lang="en-US" sz="2000" dirty="0" smtClean="0"/>
              <a:t>     C. Water enters the cell when placed in environments of high water concentration.</a:t>
            </a:r>
            <a:br>
              <a:rPr lang="en-US" sz="2000" dirty="0" smtClean="0"/>
            </a:br>
            <a:r>
              <a:rPr lang="en-US" sz="2000" dirty="0" smtClean="0"/>
              <a:t>     D. Water leaves the cell when placed in environments with a low concentration of     	solutes</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2943887"/>
              </p:ext>
            </p:extLst>
          </p:nvPr>
        </p:nvGraphicFramePr>
        <p:xfrm>
          <a:off x="457200" y="1782128"/>
          <a:ext cx="8229600" cy="2895600"/>
        </p:xfrm>
        <a:graphic>
          <a:graphicData uri="http://schemas.openxmlformats.org/drawingml/2006/table">
            <a:tbl>
              <a:tblPr/>
              <a:tblGrid>
                <a:gridCol w="1645920"/>
                <a:gridCol w="1645920"/>
                <a:gridCol w="1645920"/>
                <a:gridCol w="1645920"/>
                <a:gridCol w="1645920"/>
              </a:tblGrid>
              <a:tr h="0">
                <a:tc gridSpan="5">
                  <a:txBody>
                    <a:bodyPr/>
                    <a:lstStyle/>
                    <a:p>
                      <a:pPr algn="ctr"/>
                      <a:r>
                        <a:rPr lang="en-US" sz="1600" dirty="0"/>
                        <a:t> </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t"/>
                      <a:r>
                        <a:rPr lang="en-US" sz="1600">
                          <a:effectLst/>
                          <a:latin typeface="arial"/>
                        </a:rPr>
                        <a:t>Solution</a:t>
                      </a:r>
                      <a:endParaRPr lang="en-US" sz="1600">
                        <a:effectLst/>
                      </a:endParaRPr>
                    </a:p>
                  </a:txBody>
                  <a:tcPr>
                    <a:lnL>
                      <a:noFill/>
                    </a:lnL>
                    <a:lnR>
                      <a:noFill/>
                    </a:lnR>
                    <a:lnB>
                      <a:noFill/>
                    </a:lnB>
                  </a:tcPr>
                </a:tc>
                <a:tc>
                  <a:txBody>
                    <a:bodyPr/>
                    <a:lstStyle/>
                    <a:p>
                      <a:pPr algn="ctr" fontAlgn="t"/>
                      <a:r>
                        <a:rPr lang="en-US" sz="1600" dirty="0">
                          <a:effectLst/>
                          <a:latin typeface="arial"/>
                        </a:rPr>
                        <a:t>Average Mass </a:t>
                      </a:r>
                      <a:r>
                        <a:rPr lang="en-US" sz="1600" dirty="0" smtClean="0">
                          <a:effectLst/>
                          <a:latin typeface="arial"/>
                        </a:rPr>
                        <a:t>Before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Average Mass </a:t>
                      </a:r>
                      <a:r>
                        <a:rPr lang="en-US" sz="1600" dirty="0" smtClean="0">
                          <a:effectLst/>
                          <a:latin typeface="arial"/>
                        </a:rPr>
                        <a:t>After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Difference in Average </a:t>
                      </a:r>
                      <a:r>
                        <a:rPr lang="en-US" sz="1600" dirty="0" smtClean="0">
                          <a:effectLst/>
                          <a:latin typeface="arial"/>
                        </a:rPr>
                        <a:t>Mass</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Percent Change in Average Mass</a:t>
                      </a:r>
                      <a:endParaRPr lang="en-US" sz="1600" dirty="0">
                        <a:effectLst/>
                      </a:endParaRPr>
                    </a:p>
                  </a:txBody>
                  <a:tcPr>
                    <a:lnL>
                      <a:noFill/>
                    </a:lnL>
                    <a:lnR>
                      <a:noFill/>
                    </a:lnR>
                    <a:lnT>
                      <a:noFill/>
                    </a:lnT>
                    <a:lnB>
                      <a:noFill/>
                    </a:lnB>
                  </a:tcPr>
                </a:tc>
              </a:tr>
              <a:tr h="0">
                <a:tc>
                  <a:txBody>
                    <a:bodyPr/>
                    <a:lstStyle/>
                    <a:p>
                      <a:pPr algn="ctr" fontAlgn="t"/>
                      <a:r>
                        <a:rPr lang="en-US" sz="1600">
                          <a:effectLst/>
                          <a:latin typeface="arial"/>
                        </a:rPr>
                        <a:t>Vinegar (95% water)</a:t>
                      </a:r>
                      <a:endParaRPr lang="en-US" sz="1600">
                        <a:effectLst/>
                      </a:endParaRPr>
                    </a:p>
                  </a:txBody>
                  <a:tcPr>
                    <a:lnL>
                      <a:noFill/>
                    </a:lnL>
                    <a:lnR>
                      <a:noFill/>
                    </a:lnR>
                    <a:lnT>
                      <a:noFill/>
                    </a:lnT>
                    <a:lnB>
                      <a:noFill/>
                    </a:lnB>
                  </a:tcPr>
                </a:tc>
                <a:tc>
                  <a:txBody>
                    <a:bodyPr/>
                    <a:lstStyle/>
                    <a:p>
                      <a:pPr algn="ctr" fontAlgn="ctr"/>
                      <a:r>
                        <a:rPr lang="en-US" sz="1600" dirty="0" smtClean="0">
                          <a:effectLst/>
                          <a:latin typeface="arial"/>
                        </a:rPr>
                        <a:t>71.2g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27.4g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38.5g</a:t>
                      </a:r>
                      <a:endParaRPr lang="en-US" sz="1600" dirty="0">
                        <a:effectLst/>
                      </a:endParaRPr>
                    </a:p>
                  </a:txBody>
                  <a:tcPr anchor="ctr">
                    <a:lnL>
                      <a:noFill/>
                    </a:lnL>
                    <a:lnR>
                      <a:noFill/>
                    </a:lnR>
                    <a:lnT>
                      <a:noFill/>
                    </a:lnT>
                    <a:lnB>
                      <a:noFill/>
                    </a:lnB>
                  </a:tcPr>
                </a:tc>
              </a:tr>
              <a:tr h="0">
                <a:tc>
                  <a:txBody>
                    <a:bodyPr/>
                    <a:lstStyle/>
                    <a:p>
                      <a:pPr algn="ctr" fontAlgn="t"/>
                      <a:r>
                        <a:rPr lang="en-US" sz="1600">
                          <a:effectLst/>
                        </a:rPr>
                        <a:t>Corn Syrup (5% water)</a:t>
                      </a:r>
                    </a:p>
                  </a:txBody>
                  <a:tcP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34.1g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34.6g</a:t>
                      </a:r>
                      <a:endParaRPr lang="en-US" sz="1600" dirty="0">
                        <a:effectLst/>
                      </a:endParaRPr>
                    </a:p>
                  </a:txBody>
                  <a:tcPr anchor="ctr">
                    <a:lnL>
                      <a:noFill/>
                    </a:lnL>
                    <a:lnR>
                      <a:noFill/>
                    </a:lnR>
                    <a:lnT>
                      <a:noFill/>
                    </a:lnT>
                    <a:lnB>
                      <a:noFill/>
                    </a:lnB>
                  </a:tcPr>
                </a:tc>
              </a:tr>
              <a:tr h="0">
                <a:tc>
                  <a:txBody>
                    <a:bodyPr/>
                    <a:lstStyle/>
                    <a:p>
                      <a:pPr algn="ctr" fontAlgn="t"/>
                      <a:r>
                        <a:rPr lang="en-US" sz="1600">
                          <a:effectLst/>
                        </a:rPr>
                        <a:t>Distilled Water (100% water)</a:t>
                      </a:r>
                    </a:p>
                  </a:txBody>
                  <a:tcP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105.3g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40.8g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63.3g</a:t>
                      </a:r>
                      <a:endParaRPr lang="en-US" sz="1600" dirty="0">
                        <a:effectLst/>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3276600" y="1772401"/>
            <a:ext cx="2044149"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Osmosis in Cells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52400" y="304800"/>
            <a:ext cx="8839200" cy="1477328"/>
          </a:xfrm>
          <a:prstGeom prst="rect">
            <a:avLst/>
          </a:prstGeom>
          <a:noFill/>
        </p:spPr>
        <p:txBody>
          <a:bodyPr wrap="square" rtlCol="0">
            <a:spAutoFit/>
          </a:bodyPr>
          <a:lstStyle/>
          <a:p>
            <a:r>
              <a:rPr lang="en-US" dirty="0" smtClean="0">
                <a:latin typeface="Arial" panose="020B0604020202020204" pitchFamily="34" charset="0"/>
                <a:ea typeface="Batang" panose="02030600000101010101" pitchFamily="18" charset="-127"/>
                <a:cs typeface="Arial" panose="020B0604020202020204" pitchFamily="34" charset="0"/>
              </a:rPr>
              <a:t>An osmosis investigation was conducted using chicken eggs to represent cells with semipermeable membranes. The mass of each egg was measured to determine how much water diffused into or out of the eggs. The eggs were first soaked in vinegar to dissolve the shell. Each egg was then placed in one of three different solutions for 24 hours. The table below shows the results of the investigation.</a:t>
            </a:r>
            <a:endParaRPr lang="en-US" dirty="0">
              <a:latin typeface="Arial" panose="020B0604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3546807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229600" cy="1600200"/>
          </a:xfrm>
        </p:spPr>
        <p:txBody>
          <a:bodyPr>
            <a:normAutofit fontScale="90000"/>
          </a:bodyPr>
          <a:lstStyle/>
          <a:p>
            <a:pPr algn="l"/>
            <a:r>
              <a:rPr lang="en-US" sz="1400" dirty="0" smtClean="0"/>
              <a:t/>
            </a:r>
            <a:br>
              <a:rPr lang="en-US" sz="1400" dirty="0" smtClean="0"/>
            </a:br>
            <a:r>
              <a:rPr lang="en-US" sz="2200" dirty="0" smtClean="0"/>
              <a:t>Based on this experiment, which of the following should be inferred about cells with semipermeable membranes?</a:t>
            </a:r>
            <a:r>
              <a:rPr lang="en-US" sz="1800" dirty="0" smtClean="0"/>
              <a:t/>
            </a:r>
            <a:br>
              <a:rPr lang="en-US" sz="1800" dirty="0" smtClean="0"/>
            </a:br>
            <a:r>
              <a:rPr lang="en-US" sz="1800" dirty="0" smtClean="0"/>
              <a:t>     </a:t>
            </a:r>
            <a:r>
              <a:rPr lang="en-US" sz="2000" dirty="0" smtClean="0"/>
              <a:t>A. Substances other than water may also cross the cell membrane.</a:t>
            </a:r>
            <a:br>
              <a:rPr lang="en-US" sz="2000" dirty="0" smtClean="0"/>
            </a:br>
            <a:r>
              <a:rPr lang="en-US" sz="2000" dirty="0" smtClean="0"/>
              <a:t>     B. Substances other than water may block pores in the cell membrane.</a:t>
            </a:r>
            <a:br>
              <a:rPr lang="en-US" sz="2000" dirty="0" smtClean="0"/>
            </a:br>
            <a:r>
              <a:rPr lang="en-US" sz="2000" b="1" dirty="0" smtClean="0"/>
              <a:t>     C. Water enters the cell when placed in environments of high water concentration.</a:t>
            </a:r>
            <a:br>
              <a:rPr lang="en-US" sz="2000" b="1" dirty="0" smtClean="0"/>
            </a:br>
            <a:r>
              <a:rPr lang="en-US" sz="2000" dirty="0" smtClean="0"/>
              <a:t>     D. Water leaves the cell when placed in environments with a low concentration of     	solutes</a:t>
            </a:r>
            <a:br>
              <a:rPr lang="en-US" sz="2000" dirty="0" smtClean="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585254"/>
              </p:ext>
            </p:extLst>
          </p:nvPr>
        </p:nvGraphicFramePr>
        <p:xfrm>
          <a:off x="457200" y="1782128"/>
          <a:ext cx="8229600" cy="2895600"/>
        </p:xfrm>
        <a:graphic>
          <a:graphicData uri="http://schemas.openxmlformats.org/drawingml/2006/table">
            <a:tbl>
              <a:tblPr/>
              <a:tblGrid>
                <a:gridCol w="1645920"/>
                <a:gridCol w="1645920"/>
                <a:gridCol w="1645920"/>
                <a:gridCol w="1645920"/>
                <a:gridCol w="1645920"/>
              </a:tblGrid>
              <a:tr h="0">
                <a:tc gridSpan="5">
                  <a:txBody>
                    <a:bodyPr/>
                    <a:lstStyle/>
                    <a:p>
                      <a:pPr algn="ctr"/>
                      <a:r>
                        <a:rPr lang="en-US" sz="1600" dirty="0"/>
                        <a:t> </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fontAlgn="t"/>
                      <a:r>
                        <a:rPr lang="en-US" sz="1600">
                          <a:effectLst/>
                          <a:latin typeface="arial"/>
                        </a:rPr>
                        <a:t>Solution</a:t>
                      </a:r>
                      <a:endParaRPr lang="en-US" sz="1600">
                        <a:effectLst/>
                      </a:endParaRPr>
                    </a:p>
                  </a:txBody>
                  <a:tcPr>
                    <a:lnL>
                      <a:noFill/>
                    </a:lnL>
                    <a:lnR>
                      <a:noFill/>
                    </a:lnR>
                    <a:lnB>
                      <a:noFill/>
                    </a:lnB>
                  </a:tcPr>
                </a:tc>
                <a:tc>
                  <a:txBody>
                    <a:bodyPr/>
                    <a:lstStyle/>
                    <a:p>
                      <a:pPr algn="ctr" fontAlgn="t"/>
                      <a:r>
                        <a:rPr lang="en-US" sz="1600" dirty="0">
                          <a:effectLst/>
                          <a:latin typeface="arial"/>
                        </a:rPr>
                        <a:t>Average Mass </a:t>
                      </a:r>
                      <a:r>
                        <a:rPr lang="en-US" sz="1600" dirty="0" smtClean="0">
                          <a:effectLst/>
                          <a:latin typeface="arial"/>
                        </a:rPr>
                        <a:t>Before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Average Mass </a:t>
                      </a:r>
                      <a:r>
                        <a:rPr lang="en-US" sz="1600" dirty="0" smtClean="0">
                          <a:effectLst/>
                          <a:latin typeface="arial"/>
                        </a:rPr>
                        <a:t>After Soaking</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Difference in Average </a:t>
                      </a:r>
                      <a:r>
                        <a:rPr lang="en-US" sz="1600" dirty="0" smtClean="0">
                          <a:effectLst/>
                          <a:latin typeface="arial"/>
                        </a:rPr>
                        <a:t>Mass</a:t>
                      </a:r>
                      <a:endParaRPr lang="en-US" sz="1600" dirty="0">
                        <a:effectLst/>
                      </a:endParaRPr>
                    </a:p>
                  </a:txBody>
                  <a:tcPr>
                    <a:lnL>
                      <a:noFill/>
                    </a:lnL>
                    <a:lnR>
                      <a:noFill/>
                    </a:lnR>
                    <a:lnT>
                      <a:noFill/>
                    </a:lnT>
                    <a:lnB>
                      <a:noFill/>
                    </a:lnB>
                  </a:tcPr>
                </a:tc>
                <a:tc>
                  <a:txBody>
                    <a:bodyPr/>
                    <a:lstStyle/>
                    <a:p>
                      <a:pPr algn="ctr" fontAlgn="t"/>
                      <a:r>
                        <a:rPr lang="en-US" sz="1600" dirty="0">
                          <a:effectLst/>
                          <a:latin typeface="arial"/>
                        </a:rPr>
                        <a:t>Percent Change in Average Mass</a:t>
                      </a:r>
                      <a:endParaRPr lang="en-US" sz="1600" dirty="0">
                        <a:effectLst/>
                      </a:endParaRPr>
                    </a:p>
                  </a:txBody>
                  <a:tcPr>
                    <a:lnL>
                      <a:noFill/>
                    </a:lnL>
                    <a:lnR>
                      <a:noFill/>
                    </a:lnR>
                    <a:lnT>
                      <a:noFill/>
                    </a:lnT>
                    <a:lnB>
                      <a:noFill/>
                    </a:lnB>
                  </a:tcPr>
                </a:tc>
              </a:tr>
              <a:tr h="0">
                <a:tc>
                  <a:txBody>
                    <a:bodyPr/>
                    <a:lstStyle/>
                    <a:p>
                      <a:pPr algn="ctr" fontAlgn="t"/>
                      <a:r>
                        <a:rPr lang="en-US" sz="1600" dirty="0">
                          <a:effectLst/>
                          <a:latin typeface="arial"/>
                        </a:rPr>
                        <a:t>Vinegar (</a:t>
                      </a:r>
                      <a:r>
                        <a:rPr lang="en-US" sz="1600" b="1" dirty="0">
                          <a:effectLst/>
                          <a:latin typeface="arial"/>
                        </a:rPr>
                        <a:t>95% water</a:t>
                      </a:r>
                      <a:r>
                        <a:rPr lang="en-US" sz="1600" dirty="0">
                          <a:effectLst/>
                          <a:latin typeface="arial"/>
                        </a:rPr>
                        <a:t>)</a:t>
                      </a:r>
                      <a:endParaRPr lang="en-US" sz="1600" dirty="0">
                        <a:effectLst/>
                      </a:endParaRPr>
                    </a:p>
                  </a:txBody>
                  <a:tcPr>
                    <a:lnL>
                      <a:noFill/>
                    </a:lnL>
                    <a:lnR>
                      <a:noFill/>
                    </a:lnR>
                    <a:lnT>
                      <a:noFill/>
                    </a:lnT>
                    <a:lnB>
                      <a:noFill/>
                    </a:lnB>
                  </a:tcPr>
                </a:tc>
                <a:tc>
                  <a:txBody>
                    <a:bodyPr/>
                    <a:lstStyle/>
                    <a:p>
                      <a:pPr algn="ctr" fontAlgn="ctr"/>
                      <a:r>
                        <a:rPr lang="en-US" sz="1600" dirty="0" smtClean="0">
                          <a:effectLst/>
                          <a:latin typeface="arial"/>
                        </a:rPr>
                        <a:t>71.2g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27.4g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38.5g</a:t>
                      </a:r>
                      <a:endParaRPr lang="en-US" sz="1600" dirty="0">
                        <a:effectLst/>
                      </a:endParaRPr>
                    </a:p>
                  </a:txBody>
                  <a:tcPr anchor="ctr">
                    <a:lnL>
                      <a:noFill/>
                    </a:lnL>
                    <a:lnR>
                      <a:noFill/>
                    </a:lnR>
                    <a:lnT>
                      <a:noFill/>
                    </a:lnT>
                    <a:lnB>
                      <a:noFill/>
                    </a:lnB>
                  </a:tcPr>
                </a:tc>
              </a:tr>
              <a:tr h="0">
                <a:tc>
                  <a:txBody>
                    <a:bodyPr/>
                    <a:lstStyle/>
                    <a:p>
                      <a:pPr algn="ctr" fontAlgn="t"/>
                      <a:r>
                        <a:rPr lang="en-US" sz="1600" dirty="0">
                          <a:effectLst/>
                        </a:rPr>
                        <a:t>Corn Syrup (</a:t>
                      </a:r>
                      <a:r>
                        <a:rPr lang="en-US" sz="1600" b="1" dirty="0">
                          <a:effectLst/>
                        </a:rPr>
                        <a:t>5% water</a:t>
                      </a:r>
                      <a:r>
                        <a:rPr lang="en-US" sz="1600" dirty="0">
                          <a:effectLst/>
                        </a:rPr>
                        <a:t>)</a:t>
                      </a:r>
                    </a:p>
                  </a:txBody>
                  <a:tcPr>
                    <a:lnL>
                      <a:noFill/>
                    </a:lnL>
                    <a:lnR>
                      <a:noFill/>
                    </a:lnR>
                    <a:lnT>
                      <a:noFill/>
                    </a:lnT>
                    <a:lnB>
                      <a:noFill/>
                    </a:lnB>
                  </a:tcPr>
                </a:tc>
                <a:tc>
                  <a:txBody>
                    <a:bodyPr/>
                    <a:lstStyle/>
                    <a:p>
                      <a:pPr algn="ctr" fontAlgn="ctr"/>
                      <a:r>
                        <a:rPr lang="en-US" sz="1600" dirty="0" smtClean="0">
                          <a:effectLst/>
                          <a:latin typeface="arial"/>
                        </a:rPr>
                        <a:t>98.6g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34.1g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34.6g</a:t>
                      </a:r>
                      <a:endParaRPr lang="en-US" sz="1600" dirty="0">
                        <a:effectLst/>
                      </a:endParaRPr>
                    </a:p>
                  </a:txBody>
                  <a:tcPr anchor="ctr">
                    <a:lnL>
                      <a:noFill/>
                    </a:lnL>
                    <a:lnR>
                      <a:noFill/>
                    </a:lnR>
                    <a:lnT>
                      <a:noFill/>
                    </a:lnT>
                    <a:lnB>
                      <a:noFill/>
                    </a:lnB>
                  </a:tcPr>
                </a:tc>
              </a:tr>
              <a:tr h="0">
                <a:tc>
                  <a:txBody>
                    <a:bodyPr/>
                    <a:lstStyle/>
                    <a:p>
                      <a:pPr algn="ctr" fontAlgn="t"/>
                      <a:r>
                        <a:rPr lang="en-US" sz="1600" dirty="0">
                          <a:effectLst/>
                        </a:rPr>
                        <a:t>Distilled Water (</a:t>
                      </a:r>
                      <a:r>
                        <a:rPr lang="en-US" sz="1600" b="1" dirty="0">
                          <a:effectLst/>
                        </a:rPr>
                        <a:t>100% water</a:t>
                      </a:r>
                      <a:r>
                        <a:rPr lang="en-US" sz="1600" dirty="0">
                          <a:effectLst/>
                        </a:rPr>
                        <a:t>)</a:t>
                      </a:r>
                    </a:p>
                  </a:txBody>
                  <a:tcPr>
                    <a:lnL>
                      <a:noFill/>
                    </a:lnL>
                    <a:lnR>
                      <a:noFill/>
                    </a:lnR>
                    <a:lnT>
                      <a:noFill/>
                    </a:lnT>
                    <a:lnB>
                      <a:noFill/>
                    </a:lnB>
                  </a:tcPr>
                </a:tc>
                <a:tc>
                  <a:txBody>
                    <a:bodyPr/>
                    <a:lstStyle/>
                    <a:p>
                      <a:pPr algn="ctr" fontAlgn="ctr"/>
                      <a:r>
                        <a:rPr lang="en-US" sz="1600" dirty="0" smtClean="0">
                          <a:effectLst/>
                          <a:latin typeface="arial"/>
                        </a:rPr>
                        <a:t>64.5g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105.3g</a:t>
                      </a:r>
                      <a:endParaRPr lang="en-US" sz="1600" dirty="0">
                        <a:effectLst/>
                      </a:endParaRPr>
                    </a:p>
                  </a:txBody>
                  <a:tcPr anchor="ctr">
                    <a:lnL>
                      <a:noFill/>
                    </a:lnL>
                    <a:lnR>
                      <a:noFill/>
                    </a:lnR>
                    <a:lnT>
                      <a:noFill/>
                    </a:lnT>
                    <a:lnB>
                      <a:noFill/>
                    </a:lnB>
                  </a:tcPr>
                </a:tc>
                <a:tc>
                  <a:txBody>
                    <a:bodyPr/>
                    <a:lstStyle/>
                    <a:p>
                      <a:pPr algn="ctr" fontAlgn="ctr"/>
                      <a:r>
                        <a:rPr lang="en-US" sz="1600" dirty="0" smtClean="0">
                          <a:effectLst/>
                          <a:latin typeface="arial"/>
                        </a:rPr>
                        <a:t>40.8g</a:t>
                      </a:r>
                      <a:endParaRPr lang="en-US" sz="1600" dirty="0">
                        <a:effectLst/>
                      </a:endParaRPr>
                    </a:p>
                  </a:txBody>
                  <a:tcPr anchor="ctr">
                    <a:lnL>
                      <a:noFill/>
                    </a:lnL>
                    <a:lnR>
                      <a:noFill/>
                    </a:lnR>
                    <a:lnT>
                      <a:noFill/>
                    </a:lnT>
                    <a:lnB>
                      <a:noFill/>
                    </a:lnB>
                  </a:tcPr>
                </a:tc>
                <a:tc>
                  <a:txBody>
                    <a:bodyPr/>
                    <a:lstStyle/>
                    <a:p>
                      <a:pPr algn="ctr" fontAlgn="ctr"/>
                      <a:r>
                        <a:rPr lang="en-US" sz="1600" dirty="0">
                          <a:effectLst/>
                          <a:latin typeface="arial"/>
                        </a:rPr>
                        <a:t>+</a:t>
                      </a:r>
                      <a:r>
                        <a:rPr lang="en-US" sz="1600" dirty="0" smtClean="0">
                          <a:effectLst/>
                          <a:latin typeface="arial"/>
                        </a:rPr>
                        <a:t>63.3g</a:t>
                      </a:r>
                      <a:endParaRPr lang="en-US" sz="1600" dirty="0">
                        <a:effectLst/>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3276600" y="1772401"/>
            <a:ext cx="2044149"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Osmosis in Cells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52400" y="304800"/>
            <a:ext cx="8839200" cy="1477328"/>
          </a:xfrm>
          <a:prstGeom prst="rect">
            <a:avLst/>
          </a:prstGeom>
          <a:noFill/>
        </p:spPr>
        <p:txBody>
          <a:bodyPr wrap="square" rtlCol="0">
            <a:spAutoFit/>
          </a:bodyPr>
          <a:lstStyle/>
          <a:p>
            <a:r>
              <a:rPr lang="en-US" dirty="0" smtClean="0">
                <a:latin typeface="Arial" panose="020B0604020202020204" pitchFamily="34" charset="0"/>
                <a:ea typeface="Batang" panose="02030600000101010101" pitchFamily="18" charset="-127"/>
                <a:cs typeface="Arial" panose="020B0604020202020204" pitchFamily="34" charset="0"/>
              </a:rPr>
              <a:t>An osmosis investigation was conducted using chicken eggs to represent cells with semipermeable membranes. The mass of each egg was measured to determine how much water diffused into or out of the eggs. The eggs were first soaked in vinegar to dissolve the shell. Each egg was then placed in one of three different solutions for 24 hours. The table below shows the results of the investigation.</a:t>
            </a:r>
            <a:endParaRPr lang="en-US" dirty="0">
              <a:latin typeface="Arial" panose="020B060402020202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155551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867400"/>
          </a:xfrm>
        </p:spPr>
        <p:txBody>
          <a:bodyPr>
            <a:normAutofit/>
          </a:bodyPr>
          <a:lstStyle/>
          <a:p>
            <a:r>
              <a:rPr lang="en-US" sz="2000" dirty="0" smtClean="0">
                <a:latin typeface="Batang" panose="02030600000101010101" pitchFamily="18" charset="-127"/>
                <a:ea typeface="Batang" panose="02030600000101010101" pitchFamily="18" charset="-127"/>
              </a:rPr>
              <a:t>Carmen conducted an experiment to determine if listening to different types of music would affect a person’s pulse. Her hypothesis was that pulse rate would change with different types of music. Each person listened to seven different selections of music for 30 seconds each. Each person’s pulse was taken before the music and then after each 30-second interval of music. The pulses were taken again after the music selections were completed. Based on her experiment, Carmen concluded that a person’s pulse rate changed when the person listened to different types of music.</a:t>
            </a:r>
          </a:p>
          <a:p>
            <a:endParaRPr lang="en-US" sz="2000" dirty="0" smtClean="0">
              <a:latin typeface="Batang" panose="02030600000101010101" pitchFamily="18" charset="-127"/>
              <a:ea typeface="Batang" panose="02030600000101010101" pitchFamily="18" charset="-127"/>
            </a:endParaRPr>
          </a:p>
          <a:p>
            <a:pPr marL="0" indent="0">
              <a:buNone/>
            </a:pPr>
            <a:r>
              <a:rPr lang="en-US" sz="2000" dirty="0" smtClean="0">
                <a:latin typeface="Batang" panose="02030600000101010101" pitchFamily="18" charset="-127"/>
                <a:ea typeface="Batang" panose="02030600000101010101" pitchFamily="18" charset="-127"/>
              </a:rPr>
              <a:t>Which component is missing from Carmen’s experiment?</a:t>
            </a:r>
          </a:p>
          <a:p>
            <a:pPr marL="0" indent="0">
              <a:buNone/>
            </a:pPr>
            <a:r>
              <a:rPr lang="en-US" sz="2000" dirty="0" smtClean="0">
                <a:latin typeface="Batang" panose="02030600000101010101" pitchFamily="18" charset="-127"/>
                <a:ea typeface="Batang" panose="02030600000101010101" pitchFamily="18" charset="-127"/>
              </a:rPr>
              <a:t>	A. a question</a:t>
            </a:r>
          </a:p>
          <a:p>
            <a:pPr marL="0" indent="0">
              <a:buNone/>
            </a:pPr>
            <a:r>
              <a:rPr lang="en-US" sz="2000" dirty="0" smtClean="0">
                <a:latin typeface="Batang" panose="02030600000101010101" pitchFamily="18" charset="-127"/>
                <a:ea typeface="Batang" panose="02030600000101010101" pitchFamily="18" charset="-127"/>
              </a:rPr>
              <a:t>	B. a hypothesis</a:t>
            </a:r>
          </a:p>
          <a:p>
            <a:pPr marL="0" indent="0">
              <a:buNone/>
            </a:pPr>
            <a:r>
              <a:rPr lang="en-US" sz="2000" dirty="0" smtClean="0">
                <a:latin typeface="Batang" panose="02030600000101010101" pitchFamily="18" charset="-127"/>
                <a:ea typeface="Batang" panose="02030600000101010101" pitchFamily="18" charset="-127"/>
              </a:rPr>
              <a:t>	C. a control group</a:t>
            </a:r>
          </a:p>
          <a:p>
            <a:pPr marL="0" indent="0">
              <a:buNone/>
            </a:pPr>
            <a:r>
              <a:rPr lang="en-US" sz="2000" dirty="0" smtClean="0">
                <a:latin typeface="Batang" panose="02030600000101010101" pitchFamily="18" charset="-127"/>
                <a:ea typeface="Batang" panose="02030600000101010101" pitchFamily="18" charset="-127"/>
              </a:rPr>
              <a:t>	D. a description of the experiment </a:t>
            </a:r>
            <a:endParaRPr lang="en-US" sz="20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091822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867400"/>
          </a:xfrm>
        </p:spPr>
        <p:txBody>
          <a:bodyPr>
            <a:normAutofit/>
          </a:bodyPr>
          <a:lstStyle/>
          <a:p>
            <a:r>
              <a:rPr lang="en-US" sz="2000" dirty="0" smtClean="0">
                <a:latin typeface="Batang" panose="02030600000101010101" pitchFamily="18" charset="-127"/>
                <a:ea typeface="Batang" panose="02030600000101010101" pitchFamily="18" charset="-127"/>
              </a:rPr>
              <a:t>Carmen conducted an experiment to determine if listening to different types of music would affect a person’s pulse. Her hypothesis was that pulse rate would change with different types of music. Each person listened to seven different selections of music for 30 seconds each. Each person’s pulse was taken before the music and then after each 30-second interval of music. The pulses were taken again after the music selections were completed. Based on her experiment, Carmen concluded that a person’s pulse rate changed when the person listened to different types of music.</a:t>
            </a:r>
          </a:p>
          <a:p>
            <a:endParaRPr lang="en-US" sz="2000" dirty="0" smtClean="0">
              <a:latin typeface="Batang" panose="02030600000101010101" pitchFamily="18" charset="-127"/>
              <a:ea typeface="Batang" panose="02030600000101010101" pitchFamily="18" charset="-127"/>
            </a:endParaRPr>
          </a:p>
          <a:p>
            <a:pPr marL="0" indent="0">
              <a:buNone/>
            </a:pPr>
            <a:r>
              <a:rPr lang="en-US" sz="2000" dirty="0" smtClean="0">
                <a:latin typeface="Batang" panose="02030600000101010101" pitchFamily="18" charset="-127"/>
                <a:ea typeface="Batang" panose="02030600000101010101" pitchFamily="18" charset="-127"/>
              </a:rPr>
              <a:t>Which component is missing from Carmen’s experiment?</a:t>
            </a:r>
          </a:p>
          <a:p>
            <a:pPr marL="0" indent="0">
              <a:buNone/>
            </a:pPr>
            <a:r>
              <a:rPr lang="en-US" sz="2000" dirty="0" smtClean="0">
                <a:latin typeface="Batang" panose="02030600000101010101" pitchFamily="18" charset="-127"/>
                <a:ea typeface="Batang" panose="02030600000101010101" pitchFamily="18" charset="-127"/>
              </a:rPr>
              <a:t>	A. a question</a:t>
            </a:r>
          </a:p>
          <a:p>
            <a:pPr marL="0" indent="0">
              <a:buNone/>
            </a:pPr>
            <a:r>
              <a:rPr lang="en-US" sz="2000" dirty="0" smtClean="0">
                <a:latin typeface="Batang" panose="02030600000101010101" pitchFamily="18" charset="-127"/>
                <a:ea typeface="Batang" panose="02030600000101010101" pitchFamily="18" charset="-127"/>
              </a:rPr>
              <a:t>	B. a hypothesis</a:t>
            </a:r>
          </a:p>
          <a:p>
            <a:pPr marL="0" indent="0">
              <a:buNone/>
            </a:pPr>
            <a:r>
              <a:rPr lang="en-US" sz="2000" dirty="0" smtClean="0">
                <a:latin typeface="Batang" panose="02030600000101010101" pitchFamily="18" charset="-127"/>
                <a:ea typeface="Batang" panose="02030600000101010101" pitchFamily="18" charset="-127"/>
              </a:rPr>
              <a:t>	</a:t>
            </a:r>
            <a:r>
              <a:rPr lang="en-US" sz="2000" b="1" dirty="0" smtClean="0">
                <a:latin typeface="Batang" panose="02030600000101010101" pitchFamily="18" charset="-127"/>
                <a:ea typeface="Batang" panose="02030600000101010101" pitchFamily="18" charset="-127"/>
              </a:rPr>
              <a:t>C. a control group</a:t>
            </a:r>
          </a:p>
          <a:p>
            <a:pPr marL="0" indent="0">
              <a:buNone/>
            </a:pPr>
            <a:r>
              <a:rPr lang="en-US" sz="2000" dirty="0" smtClean="0">
                <a:latin typeface="Batang" panose="02030600000101010101" pitchFamily="18" charset="-127"/>
                <a:ea typeface="Batang" panose="02030600000101010101" pitchFamily="18" charset="-127"/>
              </a:rPr>
              <a:t>	D. a description of the experiment </a:t>
            </a:r>
            <a:endParaRPr lang="en-US" sz="20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4280512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a:t>The graph </a:t>
            </a:r>
            <a:r>
              <a:rPr lang="en-US" dirty="0" smtClean="0"/>
              <a:t>shows atmospheric </a:t>
            </a:r>
          </a:p>
          <a:p>
            <a:pPr marL="0" indent="0">
              <a:buNone/>
            </a:pPr>
            <a:r>
              <a:rPr lang="en-US" dirty="0" smtClean="0"/>
              <a:t>carbon dioxide levels </a:t>
            </a:r>
            <a:r>
              <a:rPr lang="en-US" dirty="0"/>
              <a:t>since the </a:t>
            </a:r>
            <a:endParaRPr lang="en-US" dirty="0" smtClean="0"/>
          </a:p>
          <a:p>
            <a:pPr marL="0" indent="0">
              <a:buNone/>
            </a:pPr>
            <a:r>
              <a:rPr lang="en-US" dirty="0" smtClean="0"/>
              <a:t>year </a:t>
            </a:r>
            <a:r>
              <a:rPr lang="en-US" dirty="0"/>
              <a:t>1880.</a:t>
            </a:r>
            <a:endParaRPr lang="en-US" dirty="0" smtClean="0"/>
          </a:p>
          <a:p>
            <a:pPr marL="0" indent="0">
              <a:buNone/>
            </a:pPr>
            <a:endParaRPr lang="en-US" dirty="0" smtClean="0"/>
          </a:p>
          <a:p>
            <a:pPr marL="0" indent="0">
              <a:buNone/>
            </a:pPr>
            <a:r>
              <a:rPr lang="en-US" dirty="0" smtClean="0"/>
              <a:t>Which </a:t>
            </a:r>
            <a:r>
              <a:rPr lang="en-US" dirty="0"/>
              <a:t>of the following conclusions can be drawn from this graph?</a:t>
            </a:r>
            <a:endParaRPr lang="en-US" dirty="0" smtClean="0"/>
          </a:p>
          <a:p>
            <a:pPr marL="0" indent="0">
              <a:buNone/>
            </a:pPr>
            <a:endParaRPr lang="en-US" b="1" dirty="0" smtClean="0"/>
          </a:p>
          <a:p>
            <a:pPr marL="0" indent="0">
              <a:buNone/>
            </a:pPr>
            <a:r>
              <a:rPr lang="en-US" dirty="0" smtClean="0"/>
              <a:t>A</a:t>
            </a:r>
            <a:r>
              <a:rPr lang="en-US" dirty="0"/>
              <a:t>. Atmospheric carbon dioxide levels are responsible for global temperature change.</a:t>
            </a:r>
            <a:endParaRPr lang="en-US" dirty="0" smtClean="0"/>
          </a:p>
          <a:p>
            <a:pPr marL="0" indent="0">
              <a:buNone/>
            </a:pPr>
            <a:r>
              <a:rPr lang="en-US" dirty="0"/>
              <a:t>B. Atmospheric carbon dioxide levels have been rising at about the same rate for the past century.</a:t>
            </a:r>
            <a:endParaRPr lang="en-US" dirty="0" smtClean="0"/>
          </a:p>
          <a:p>
            <a:pPr marL="0" indent="0">
              <a:buNone/>
            </a:pPr>
            <a:r>
              <a:rPr lang="en-US" dirty="0"/>
              <a:t>C. Atmospheric carbon dioxide levels have remained the same over the past century.</a:t>
            </a:r>
            <a:endParaRPr lang="en-US" dirty="0" smtClean="0"/>
          </a:p>
          <a:p>
            <a:pPr marL="0" indent="0">
              <a:buNone/>
            </a:pPr>
            <a:r>
              <a:rPr lang="en-US" dirty="0"/>
              <a:t>D. Atmospheric carbon dioxide levels have been rising at an increasingly higher rate as the past century has progressed. </a:t>
            </a: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4667"/>
            <a:ext cx="4876800" cy="281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254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a:t>The graph </a:t>
            </a:r>
            <a:r>
              <a:rPr lang="en-US" dirty="0" smtClean="0"/>
              <a:t>shows atmospheric </a:t>
            </a:r>
          </a:p>
          <a:p>
            <a:pPr marL="0" indent="0">
              <a:buNone/>
            </a:pPr>
            <a:r>
              <a:rPr lang="en-US" dirty="0" smtClean="0"/>
              <a:t>carbon dioxide levels </a:t>
            </a:r>
            <a:r>
              <a:rPr lang="en-US" dirty="0"/>
              <a:t>since the </a:t>
            </a:r>
            <a:endParaRPr lang="en-US" dirty="0" smtClean="0"/>
          </a:p>
          <a:p>
            <a:pPr marL="0" indent="0">
              <a:buNone/>
            </a:pPr>
            <a:r>
              <a:rPr lang="en-US" dirty="0" smtClean="0"/>
              <a:t>year </a:t>
            </a:r>
            <a:r>
              <a:rPr lang="en-US" dirty="0"/>
              <a:t>1880.</a:t>
            </a:r>
            <a:endParaRPr lang="en-US" dirty="0" smtClean="0"/>
          </a:p>
          <a:p>
            <a:pPr marL="0" indent="0">
              <a:buNone/>
            </a:pPr>
            <a:endParaRPr lang="en-US" dirty="0" smtClean="0"/>
          </a:p>
          <a:p>
            <a:pPr marL="0" indent="0">
              <a:buNone/>
            </a:pPr>
            <a:r>
              <a:rPr lang="en-US" dirty="0" smtClean="0"/>
              <a:t>Which </a:t>
            </a:r>
            <a:r>
              <a:rPr lang="en-US" dirty="0"/>
              <a:t>of the following conclusions can be drawn from this graph?</a:t>
            </a:r>
            <a:endParaRPr lang="en-US" dirty="0" smtClean="0"/>
          </a:p>
          <a:p>
            <a:pPr marL="0" indent="0">
              <a:buNone/>
            </a:pPr>
            <a:endParaRPr lang="en-US" b="1" dirty="0" smtClean="0"/>
          </a:p>
          <a:p>
            <a:pPr marL="0" indent="0">
              <a:buNone/>
            </a:pPr>
            <a:r>
              <a:rPr lang="en-US" dirty="0" smtClean="0"/>
              <a:t>A</a:t>
            </a:r>
            <a:r>
              <a:rPr lang="en-US" dirty="0"/>
              <a:t>. Atmospheric carbon dioxide levels are responsible for global temperature change.</a:t>
            </a:r>
            <a:endParaRPr lang="en-US" dirty="0" smtClean="0"/>
          </a:p>
          <a:p>
            <a:pPr marL="0" indent="0">
              <a:buNone/>
            </a:pPr>
            <a:r>
              <a:rPr lang="en-US" dirty="0"/>
              <a:t>B. Atmospheric carbon dioxide levels have been rising at about the same rate for the past century.</a:t>
            </a:r>
            <a:endParaRPr lang="en-US" dirty="0" smtClean="0"/>
          </a:p>
          <a:p>
            <a:pPr marL="0" indent="0">
              <a:buNone/>
            </a:pPr>
            <a:r>
              <a:rPr lang="en-US" dirty="0"/>
              <a:t>C. Atmospheric carbon dioxide levels have remained the same over the past century.</a:t>
            </a:r>
            <a:endParaRPr lang="en-US" dirty="0" smtClean="0"/>
          </a:p>
          <a:p>
            <a:pPr marL="0" indent="0">
              <a:buNone/>
            </a:pPr>
            <a:r>
              <a:rPr lang="en-US" b="1" dirty="0"/>
              <a:t>D. Atmospheric carbon dioxide levels have been rising at an increasingly higher rate as the past century has progressed. </a:t>
            </a:r>
            <a:endParaRPr lang="en-US" b="1"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4667"/>
            <a:ext cx="4876800" cy="281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3235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t>A scientist performs an experiment to see if acids have an effect on the health of a particular type of plant. Three sets of plants were treated with acidic solutions of known pH while the control set was treated with a solution of neutral pH 7.</a:t>
            </a:r>
            <a:br>
              <a:rPr lang="en-US" sz="2200" dirty="0" smtClean="0"/>
            </a:br>
            <a:endParaRPr lang="en-US" sz="2200"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endParaRPr lang="en-US" dirty="0" smtClean="0"/>
          </a:p>
          <a:p>
            <a:pPr marL="0" indent="0">
              <a:buNone/>
            </a:pPr>
            <a:r>
              <a:rPr lang="en-US" dirty="0" smtClean="0"/>
              <a:t>Which is the best conclusion </a:t>
            </a:r>
          </a:p>
          <a:p>
            <a:pPr marL="0" indent="0">
              <a:buNone/>
            </a:pPr>
            <a:r>
              <a:rPr lang="en-US" dirty="0" smtClean="0"/>
              <a:t>for this experiment? </a:t>
            </a:r>
          </a:p>
          <a:p>
            <a:pPr marL="514350" indent="-514350">
              <a:buAutoNum type="alphaUcPeriod"/>
            </a:pPr>
            <a:r>
              <a:rPr lang="en-US" dirty="0" smtClean="0"/>
              <a:t>Acid has no effect on the </a:t>
            </a:r>
          </a:p>
          <a:p>
            <a:pPr marL="0" indent="0">
              <a:buNone/>
            </a:pPr>
            <a:r>
              <a:rPr lang="en-US" dirty="0"/>
              <a:t> </a:t>
            </a:r>
            <a:r>
              <a:rPr lang="en-US" dirty="0" smtClean="0"/>
              <a:t>     health of this type of plant.</a:t>
            </a:r>
          </a:p>
          <a:p>
            <a:pPr marL="0" indent="0">
              <a:buNone/>
            </a:pPr>
            <a:r>
              <a:rPr lang="en-US" dirty="0" smtClean="0"/>
              <a:t>B. High acidity is helpful to this type of plant.</a:t>
            </a:r>
          </a:p>
          <a:p>
            <a:pPr marL="0" indent="0">
              <a:buNone/>
            </a:pPr>
            <a:r>
              <a:rPr lang="en-US" dirty="0" smtClean="0"/>
              <a:t>C. Low acidity is harmful to this type of plant.</a:t>
            </a:r>
          </a:p>
          <a:p>
            <a:pPr marL="0" indent="0">
              <a:buNone/>
            </a:pPr>
            <a:r>
              <a:rPr lang="en-US" dirty="0" smtClean="0"/>
              <a:t>D. High acidity is harmful to this type of plant.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40933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5474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t>A scientist performs an experiment to see if acids have an effect on the health of a particular type of plant. Three sets of plants were treated with acidic solutions of known pH while the control set was treated with a solution of neutral pH 7.</a:t>
            </a:r>
            <a:br>
              <a:rPr lang="en-US" sz="2200" dirty="0" smtClean="0"/>
            </a:br>
            <a:endParaRPr lang="en-US" sz="2200"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endParaRPr lang="en-US" dirty="0" smtClean="0"/>
          </a:p>
          <a:p>
            <a:pPr marL="0" indent="0">
              <a:buNone/>
            </a:pPr>
            <a:r>
              <a:rPr lang="en-US" dirty="0" smtClean="0"/>
              <a:t>Which is the best conclusion </a:t>
            </a:r>
          </a:p>
          <a:p>
            <a:pPr marL="0" indent="0">
              <a:buNone/>
            </a:pPr>
            <a:r>
              <a:rPr lang="en-US" dirty="0" smtClean="0"/>
              <a:t>for this experiment? </a:t>
            </a:r>
          </a:p>
          <a:p>
            <a:pPr marL="514350" indent="-514350">
              <a:buAutoNum type="alphaUcPeriod"/>
            </a:pPr>
            <a:r>
              <a:rPr lang="en-US" dirty="0" smtClean="0"/>
              <a:t>Acid has no effect on the </a:t>
            </a:r>
          </a:p>
          <a:p>
            <a:pPr marL="0" indent="0">
              <a:buNone/>
            </a:pPr>
            <a:r>
              <a:rPr lang="en-US" dirty="0"/>
              <a:t> </a:t>
            </a:r>
            <a:r>
              <a:rPr lang="en-US" dirty="0" smtClean="0"/>
              <a:t>     health of this type of plant.</a:t>
            </a:r>
          </a:p>
          <a:p>
            <a:pPr marL="0" indent="0">
              <a:buNone/>
            </a:pPr>
            <a:r>
              <a:rPr lang="en-US" dirty="0" smtClean="0"/>
              <a:t>B. High acidity is helpful to this type of plant.</a:t>
            </a:r>
          </a:p>
          <a:p>
            <a:pPr marL="0" indent="0">
              <a:buNone/>
            </a:pPr>
            <a:r>
              <a:rPr lang="en-US" dirty="0" smtClean="0"/>
              <a:t>C. Low acidity is harmful to this type of plant.</a:t>
            </a:r>
          </a:p>
          <a:p>
            <a:pPr marL="0" indent="0">
              <a:buNone/>
            </a:pPr>
            <a:r>
              <a:rPr lang="en-US" b="1" dirty="0" smtClean="0"/>
              <a:t>D. High acidity is harmful to this type of plant.</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447800"/>
            <a:ext cx="340933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31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1106</Words>
  <Application>Microsoft Office PowerPoint</Application>
  <PresentationFormat>On-screen Show (4:3)</PresentationFormat>
  <Paragraphs>138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you Need To KNOW</vt:lpstr>
      <vt:lpstr> Based on this experiment, which of the following should be inferred about cells with semipermeable membranes?      A. Substances other than water may also cross the cell membrane.      B. Substances other than water may block pores in the cell membrane.      C. Water enters the cell when placed in environments of high water concentration.      D. Water leaves the cell when placed in environments with a low concentration of      solutes </vt:lpstr>
      <vt:lpstr> Based on this experiment, which of the following should be inferred about cells with semipermeable membranes?      A. Substances other than water may also cross the cell membrane.      B. Substances other than water may block pores in the cell membrane.      C. Water enters the cell when placed in environments of high water concentration.      D. Water leaves the cell when placed in environments with a low concentration of      solutes </vt:lpstr>
      <vt:lpstr>PowerPoint Presentation</vt:lpstr>
      <vt:lpstr>PowerPoint Presentation</vt:lpstr>
      <vt:lpstr>PowerPoint Presentation</vt:lpstr>
      <vt:lpstr>PowerPoint Presentation</vt:lpstr>
      <vt:lpstr>A scientist performs an experiment to see if acids have an effect on the health of a particular type of plant. Three sets of plants were treated with acidic solutions of known pH while the control set was treated with a solution of neutral pH 7. </vt:lpstr>
      <vt:lpstr>A scientist performs an experiment to see if acids have an effect on the health of a particular type of plant. Three sets of plants were treated with acidic solutions of known pH while the control set was treated with a solution of neutral pH 7. </vt:lpstr>
      <vt:lpstr>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vt:lpstr>
      <vt:lpstr>A research group has discovered that damselflies, a type of dragonfly, are being infected by a particular type of aquatic protozoan. Both young and adult damselflies are not directly infected by the protozoan but contract the infection from the prey they eat. The graph shows the percentage of adult damselflies infected by protozoans during the summer and early fall.  </vt:lpstr>
    </vt:vector>
  </TitlesOfParts>
  <Company>School District of Clay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dc:title>
  <dc:creator>Windows User</dc:creator>
  <cp:lastModifiedBy>Windows User</cp:lastModifiedBy>
  <cp:revision>3</cp:revision>
  <dcterms:created xsi:type="dcterms:W3CDTF">2016-02-29T16:22:49Z</dcterms:created>
  <dcterms:modified xsi:type="dcterms:W3CDTF">2016-03-03T20:19:03Z</dcterms:modified>
</cp:coreProperties>
</file>