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5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8" y="-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CAF85-E1A6-4D95-AD1B-46FBE76DF02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75A7E-6997-4349-989E-9C5493143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0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4B9714-FE68-4C65-B815-95BAE7752817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309B85-9779-4A5D-A04E-1F57C26AF20F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7A247F-BD2D-40F5-9649-826B81DCE9C3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8CD92F-7A96-4F14-A6C4-4A7D12A4E851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5BBCA8-B376-406A-9C7E-EBD6FCF4B2EA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E0983E-291E-4BA9-A50E-C35BD83A09AF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607B8D-110E-4345-94BB-564AC6A6FE30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D6D363-F7A6-4BCD-8C48-172E7575462E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EDFBCD-A74F-4DA9-8E83-D23A71B5FE81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03DD44-4D43-4B32-A8C1-9E75AA5EF3CC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CFE30C-906A-4375-9624-654549734818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E45DF1-A39B-417F-BC6D-824D07D3A377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3280AE-0A5E-4154-A039-C064E743EA66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FA8226-A7C5-419D-831C-9CAF7887CFA9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012719-E892-48D7-A31D-974A2BE7E678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A6FBAF-47E4-45EA-B9C9-513DCBA45428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619598-01AB-4F80-B954-79DF5E82FD8E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7FCEB6-E895-43B8-B0F8-F1FB0603CE69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40936E-17AC-4006-8C52-3F56184D11BD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7FF6E1-513F-4CCA-A95E-00A317677AE6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5C4D15-9C3B-4A1C-A1A5-D927EE0CE77E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70534F-82E3-4412-9746-3E6198D0CE2B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3FA38F-9E9F-4EB0-8507-F5E9AC83BB0A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62F07CD-2ED4-498D-ADE4-14C8A9CED502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A56F9A-1855-4A7D-9F2A-739B13C3BF34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80C3B-29F3-49E9-83A8-A0E5DEE0F4F2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6468ED-B128-4459-808F-388A6AE7DB56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F4C110-935D-41DC-99E1-BB38B4217FDD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91D1AD-0E2B-4C77-B88D-C9582628B1B6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08EFBA-DBBF-43D9-B3BE-F428DB96F719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7282AC-5B63-41FD-8E6E-5D568E820305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F46B33-EAED-4574-BB7D-B5485E41F36D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9B24B2-7CAA-4098-9C08-2D91DE5F8135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0A94AC-7C14-4B25-BC89-ED2AF1B3B3E4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8A4A89-8891-45BC-8AF8-25F06DD2BC8C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FBAB67-D759-40DD-946B-DCC78762472A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D4967F-F955-41E9-A32B-2E75703335A3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4FB0C2-80AC-46A5-AF94-48AFAE400F32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7143A1-A478-42C9-890C-22D5DE03E45C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55CBC4-6BB0-4E11-B228-B47FCE5CC591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9364E7-9CF5-4159-B932-C09E7F26F08B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66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DD7A30-D50E-4F7C-8A50-E039C104F051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AD2706-7B38-4EFB-A9A6-44B85FBB2685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58FA03-71AF-4F2D-B719-CF35F9DD1BA1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D1DDFE-75A1-438A-A972-F3A18AC711AC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A97650-6A67-45C2-A102-D87777AFF22C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31382A-10AD-4CE3-985D-5D5B0DAFB345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2B65F9-55FF-44E9-8649-A05D521EF77F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685678-CA3C-4B32-A2B7-A9D6D55CD37F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9E8003-B97F-4351-A2F1-ACA5F31B31F1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FE2B7B-1899-4A4C-BDF6-A52F01A7D36C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37627D-5BC6-4211-8CBB-1FFA1C151231}" type="slidenum">
              <a:rPr lang="en-US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" y="2133600"/>
            <a:ext cx="8763000" cy="76200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819400"/>
            <a:ext cx="8686800" cy="32004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D93BAA4-37B6-4AE8-B689-22C2766DE0CE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181B4E2-0307-4ADA-92DE-E059BABBD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4793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3BAA4-37B6-4AE8-B689-22C2766DE0CE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1B4E2-0307-4ADA-92DE-E059BABBD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8802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76200"/>
            <a:ext cx="22669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6484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3BAA4-37B6-4AE8-B689-22C2766DE0CE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1B4E2-0307-4ADA-92DE-E059BABBD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970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838200"/>
            <a:ext cx="4343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38200"/>
            <a:ext cx="4343400" cy="5486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54C2F-7332-409A-8D6A-139A7202F59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77900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" y="76200"/>
            <a:ext cx="9067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43434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3434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" y="3657600"/>
            <a:ext cx="43434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3434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EEE85-0F16-4265-87A8-28E8FD4F21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77089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838200"/>
            <a:ext cx="4343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F9078-525D-4184-8FF8-F5727149D9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76100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838200"/>
            <a:ext cx="4343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3BAA4-37B6-4AE8-B689-22C2766DE0CE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1B4E2-0307-4ADA-92DE-E059BABBD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5315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838200"/>
            <a:ext cx="8839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3657600"/>
            <a:ext cx="8839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3BAA4-37B6-4AE8-B689-22C2766DE0CE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1B4E2-0307-4ADA-92DE-E059BABBD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8949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838200"/>
            <a:ext cx="8839200" cy="5486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3BAA4-37B6-4AE8-B689-22C2766DE0CE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1B4E2-0307-4ADA-92DE-E059BABBD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38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3BAA4-37B6-4AE8-B689-22C2766DE0CE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1B4E2-0307-4ADA-92DE-E059BABBD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703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3BAA4-37B6-4AE8-B689-22C2766DE0CE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1B4E2-0307-4ADA-92DE-E059BABBD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3055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3BAA4-37B6-4AE8-B689-22C2766DE0CE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1B4E2-0307-4ADA-92DE-E059BABBD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4852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3BAA4-37B6-4AE8-B689-22C2766DE0CE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1B4E2-0307-4ADA-92DE-E059BABBD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9583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3BAA4-37B6-4AE8-B689-22C2766DE0CE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1B4E2-0307-4ADA-92DE-E059BABBD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461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3BAA4-37B6-4AE8-B689-22C2766DE0CE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1B4E2-0307-4ADA-92DE-E059BABBD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311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3BAA4-37B6-4AE8-B689-22C2766DE0CE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1B4E2-0307-4ADA-92DE-E059BABBD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526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3BAA4-37B6-4AE8-B689-22C2766DE0CE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1B4E2-0307-4ADA-92DE-E059BABBD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0436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906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Eras Bold ITC" pitchFamily="34" charset="0"/>
              </a:defRPr>
            </a:lvl1pPr>
          </a:lstStyle>
          <a:p>
            <a:fld id="{FD93BAA4-37B6-4AE8-B689-22C2766DE0CE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Eras Bold ITC" pitchFamily="34" charset="0"/>
              </a:defRPr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Eras Bold ITC" pitchFamily="34" charset="0"/>
              </a:defRPr>
            </a:lvl1pPr>
          </a:lstStyle>
          <a:p>
            <a:fld id="{1181B4E2-0307-4ADA-92DE-E059BABBD3CC}" type="slidenum">
              <a:rPr lang="en-US" smtClean="0"/>
              <a:t>‹#›</a:t>
            </a:fld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6350" y="7969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cmassengale\Application%20Data\Microsoft\Media%20Catalog\86%5b1%5d.jpg" TargetMode="Externa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cmassengale\Application%20Data\Microsoft\Media%20Catalog\Anaphase%5b1%5d.jpg" TargetMode="Externa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2819400"/>
            <a:ext cx="7086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Reproduction</a:t>
            </a:r>
          </a:p>
        </p:txBody>
      </p:sp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FD1A1BF-79AF-4085-8867-062084FA9647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8098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Interphase - G</a:t>
            </a:r>
            <a:r>
              <a:rPr lang="en-US" altLang="en-US" sz="5400" b="1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572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n-US" sz="3600" b="1" baseline="3000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growth stage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after cell division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Cells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mature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by making more cytoplasm &amp; organelles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carries on its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normal metabolic activities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360F924-2459-47D8-A409-DC16B43B9256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1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utoUpdateAnimBg="0"/>
      <p:bldP spid="1075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Interphase – S Stage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Synthesis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is copied or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replicated</a:t>
            </a:r>
          </a:p>
          <a:p>
            <a:pPr algn="ctr"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endParaRPr lang="en-US" altLang="en-US" sz="3600" b="1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823A81-93BE-4917-8FEC-C5E3D2B3C854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186372" name="Picture 4" descr="an_dna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18859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3" name="Picture 5" descr="slide0001_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1905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4" name="Picture 6" descr="an_dna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129381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5" name="Picture 7" descr="an_dna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2209800"/>
            <a:ext cx="13430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7162800" y="3124200"/>
            <a:ext cx="1447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identical copies of DNA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1143000" y="5715000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Original DNA</a:t>
            </a:r>
          </a:p>
        </p:txBody>
      </p:sp>
    </p:spTree>
    <p:extLst>
      <p:ext uri="{BB962C8B-B14F-4D97-AF65-F5344CB8AC3E}">
        <p14:creationId xmlns:p14="http://schemas.microsoft.com/office/powerpoint/2010/main" val="3554577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utoUpdateAnimBg="0"/>
      <p:bldP spid="186371" grpId="0" build="p" autoUpdateAnimBg="0"/>
      <p:bldP spid="186376" grpId="0" autoUpdateAnimBg="0"/>
      <p:bldP spid="18637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Interphase – G</a:t>
            </a:r>
            <a:r>
              <a:rPr lang="en-US" altLang="en-US" sz="5400" b="1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4495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n-US" sz="3600" b="1" baseline="3000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nd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Growth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Occurs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after DNA has been copied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cell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structures needed for division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made (e.g. centrioles)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Both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organelles &amp; proteins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synthesized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C12DC37-2706-498A-BD07-FFA5F46A51CB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28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utoUpdateAnimBg="0"/>
      <p:bldP spid="18739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5250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What’s Happening in Interphase?</a:t>
            </a:r>
          </a:p>
        </p:txBody>
      </p:sp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1457F01-0929-430D-B8FF-9784E46C5BE6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164866" name="Picture 2" descr="11_1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2499" r="10625" b="1666"/>
          <a:stretch>
            <a:fillRect/>
          </a:stretch>
        </p:blipFill>
        <p:spPr bwMode="auto">
          <a:xfrm>
            <a:off x="1524000" y="838200"/>
            <a:ext cx="6629400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28600" y="16764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en-US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What the cell looks like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066800" y="3429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Animal Cell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2895600" y="36576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>
            <a:off x="3429000" y="1905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228600" y="5486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What’s occurring</a:t>
            </a:r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>
            <a:off x="2667000" y="5715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5184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  <p:bldP spid="164868" grpId="0" autoUpdateAnimBg="0"/>
      <p:bldP spid="164869" grpId="0" autoUpdateAnimBg="0"/>
      <p:bldP spid="16487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Sketch the Cell Cycle</a:t>
            </a:r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ED688B-165C-4D91-A298-F8CD73E95080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2969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6264" r="2974" b="6055"/>
          <a:stretch>
            <a:fillRect/>
          </a:stretch>
        </p:blipFill>
        <p:spPr bwMode="auto">
          <a:xfrm>
            <a:off x="685800" y="1066800"/>
            <a:ext cx="7696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0" y="48006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Daughter Cells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429000" y="1676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Copied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752600" y="2438400"/>
            <a:ext cx="129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Cells Mature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5410200" y="2209800"/>
            <a:ext cx="289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Cells prepare for Division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3429000" y="5562600"/>
            <a:ext cx="335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Divides into Identical cells</a:t>
            </a:r>
          </a:p>
        </p:txBody>
      </p:sp>
    </p:spTree>
    <p:extLst>
      <p:ext uri="{BB962C8B-B14F-4D97-AF65-F5344CB8AC3E}">
        <p14:creationId xmlns:p14="http://schemas.microsoft.com/office/powerpoint/2010/main" val="226498188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3200"/>
            <a:ext cx="9067800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9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</a:t>
            </a:r>
          </a:p>
        </p:txBody>
      </p:sp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20AA483-28E9-495E-9C78-86E13F55E9BD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0370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Division of the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nucleus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Also called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karyokinesis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Only occurs in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Has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four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Doesn’t occur in some cells such as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brain cells</a:t>
            </a:r>
          </a:p>
        </p:txBody>
      </p:sp>
      <p:pic>
        <p:nvPicPr>
          <p:cNvPr id="191494" name="Picture 6" descr="mitosis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"/>
          <a:stretch>
            <a:fillRect/>
          </a:stretch>
        </p:blipFill>
        <p:spPr>
          <a:xfrm>
            <a:off x="4419600" y="1066800"/>
            <a:ext cx="45720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83DC0C4-5E23-44F0-ACBF-639647ACABCA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93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autoUpdateAnimBg="0"/>
      <p:bldP spid="19149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Four Mitotic Stages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114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44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</a:t>
            </a:r>
            <a:r>
              <a:rPr lang="en-US" altLang="en-US" sz="4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phase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44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</a:t>
            </a:r>
            <a:r>
              <a:rPr lang="en-US" altLang="en-US" sz="4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phase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44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</a:t>
            </a:r>
            <a:r>
              <a:rPr lang="en-US" altLang="en-US" sz="4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phase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44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Telo</a:t>
            </a:r>
            <a:r>
              <a:rPr lang="en-US" altLang="en-US" sz="4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phase</a:t>
            </a:r>
          </a:p>
        </p:txBody>
      </p:sp>
      <p:pic>
        <p:nvPicPr>
          <p:cNvPr id="190469" name="Picture 5" descr="mitosis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8"/>
          <a:stretch>
            <a:fillRect/>
          </a:stretch>
        </p:blipFill>
        <p:spPr>
          <a:xfrm>
            <a:off x="3884613" y="1155700"/>
            <a:ext cx="5106987" cy="547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609C6CB-C1DC-4D8A-8192-F807A5920AB8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latin typeface="Eras Bold ITC" pitchFamily="34" charset="0"/>
            </a:endParaRPr>
          </a:p>
        </p:txBody>
      </p:sp>
      <p:sp>
        <p:nvSpPr>
          <p:cNvPr id="190470" name="Line 6"/>
          <p:cNvSpPr>
            <a:spLocks noChangeShapeType="1"/>
          </p:cNvSpPr>
          <p:nvPr/>
        </p:nvSpPr>
        <p:spPr bwMode="auto">
          <a:xfrm>
            <a:off x="3124200" y="19812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471" name="Line 7"/>
          <p:cNvSpPr>
            <a:spLocks noChangeShapeType="1"/>
          </p:cNvSpPr>
          <p:nvPr/>
        </p:nvSpPr>
        <p:spPr bwMode="auto">
          <a:xfrm>
            <a:off x="3505200" y="2895600"/>
            <a:ext cx="9144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 flipV="1">
            <a:off x="3200400" y="2819400"/>
            <a:ext cx="32004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3352800" y="4495800"/>
            <a:ext cx="3200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164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utoUpdateAnimBg="0"/>
      <p:bldP spid="19046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Early Prophase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Chromatin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nucleus condenses to form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visible chromosomes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Mitotic spindle 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forms from fibers in cytoskeleton or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centrioles (animal)</a:t>
            </a: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DBF2116-2E42-444C-9750-2AE2269B0E7E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165892" name="Picture 4" descr="Mitosis: Early Pro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58420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0" y="5181600"/>
            <a:ext cx="245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en-US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Chromosomes</a:t>
            </a:r>
          </a:p>
        </p:txBody>
      </p:sp>
      <p:sp>
        <p:nvSpPr>
          <p:cNvPr id="165894" name="Line 6"/>
          <p:cNvSpPr>
            <a:spLocks noChangeShapeType="1"/>
          </p:cNvSpPr>
          <p:nvPr/>
        </p:nvSpPr>
        <p:spPr bwMode="auto">
          <a:xfrm flipV="1">
            <a:off x="1981200" y="5105400"/>
            <a:ext cx="30480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304800" y="3581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en-US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Nucleolus</a:t>
            </a:r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>
            <a:off x="1828800" y="3810000"/>
            <a:ext cx="22098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5943600" y="3505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en-US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Cytoplasm</a:t>
            </a:r>
          </a:p>
        </p:txBody>
      </p:sp>
      <p:sp>
        <p:nvSpPr>
          <p:cNvPr id="165899" name="Line 11"/>
          <p:cNvSpPr>
            <a:spLocks noChangeShapeType="1"/>
          </p:cNvSpPr>
          <p:nvPr/>
        </p:nvSpPr>
        <p:spPr bwMode="auto">
          <a:xfrm flipH="1">
            <a:off x="6096000" y="3733800"/>
            <a:ext cx="1295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900" name="Text Box 12"/>
          <p:cNvSpPr txBox="1">
            <a:spLocks noChangeArrowheads="1"/>
          </p:cNvSpPr>
          <p:nvPr/>
        </p:nvSpPr>
        <p:spPr bwMode="auto">
          <a:xfrm>
            <a:off x="6324600" y="4876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en-US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Nuclear Membrane</a:t>
            </a:r>
          </a:p>
        </p:txBody>
      </p:sp>
      <p:sp>
        <p:nvSpPr>
          <p:cNvPr id="165901" name="Line 13"/>
          <p:cNvSpPr>
            <a:spLocks noChangeShapeType="1"/>
          </p:cNvSpPr>
          <p:nvPr/>
        </p:nvSpPr>
        <p:spPr bwMode="auto">
          <a:xfrm flipH="1">
            <a:off x="5791200" y="5105400"/>
            <a:ext cx="76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036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utoUpdateAnimBg="0"/>
      <p:bldP spid="165891" grpId="0" build="p" autoUpdateAnimBg="0"/>
      <p:bldP spid="165893" grpId="0" autoUpdateAnimBg="0"/>
      <p:bldP spid="165895" grpId="0" autoUpdateAnimBg="0"/>
      <p:bldP spid="165897" grpId="0" autoUpdateAnimBg="0"/>
      <p:bldP spid="16590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Late Prophase</a:t>
            </a:r>
          </a:p>
        </p:txBody>
      </p:sp>
      <p:sp>
        <p:nvSpPr>
          <p:cNvPr id="193543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membrane &amp; nucleolus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broken down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continue condensing &amp; are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clearly visible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 fibers called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kinetochores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attach to the centromere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each chromosome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finishes forming between the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poles of the cell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D79EDD6-8A50-44D8-B988-9C454A5F1FA7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07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3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3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3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utoUpdateAnimBg="0"/>
      <p:bldP spid="1935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Types of Cell Reproduction</a:t>
            </a:r>
          </a:p>
        </p:txBody>
      </p:sp>
      <p:sp>
        <p:nvSpPr>
          <p:cNvPr id="31232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Asexual reproduction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involves a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single cell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dividing to make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 new, identical daughter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&amp; binary fission 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examples of asexual reproduction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Sexual reproduction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involves two cells (egg &amp; sperm) joining to make a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new cell (zygote)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that is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NOT identical to the original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Meiosis 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 an example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0499A94-59F2-4EB5-99B7-D533004C191E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24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 autoUpdateAnimBg="0"/>
      <p:bldP spid="31232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Late Prophase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987A939-2E32-435B-B177-E51196B2ECAA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>
              <a:latin typeface="Eras Bold ITC" pitchFamily="34" charset="0"/>
            </a:endParaRP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207963" y="2354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6614" name="Picture 6" descr="littlelatepro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22425"/>
            <a:ext cx="601980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1066800" y="60960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Nucleus &amp; Nucleolus have disintegrated</a:t>
            </a: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381000" y="18288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 </a:t>
            </a:r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2667000" y="2133600"/>
            <a:ext cx="16002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5960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utoUpdateAnimBg="0"/>
      <p:bldP spid="196615" grpId="0" autoUpdateAnimBg="0"/>
      <p:bldP spid="19661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9067800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 Fiber attached to Chromosome</a:t>
            </a:r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A379EE-E2C6-4D1C-B9E2-DAA26EE00CA9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197641" name="Picture 9" descr="kinetoch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058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228600" y="22860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Kinetochore Fiber</a:t>
            </a:r>
          </a:p>
        </p:txBody>
      </p:sp>
      <p:sp>
        <p:nvSpPr>
          <p:cNvPr id="197644" name="Line 12"/>
          <p:cNvSpPr>
            <a:spLocks noChangeShapeType="1"/>
          </p:cNvSpPr>
          <p:nvPr/>
        </p:nvSpPr>
        <p:spPr bwMode="auto">
          <a:xfrm flipV="1">
            <a:off x="3429000" y="2590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45" name="Line 13"/>
          <p:cNvSpPr>
            <a:spLocks noChangeShapeType="1"/>
          </p:cNvSpPr>
          <p:nvPr/>
        </p:nvSpPr>
        <p:spPr bwMode="auto">
          <a:xfrm flipV="1">
            <a:off x="4572000" y="5410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46" name="Text Box 14"/>
          <p:cNvSpPr txBox="1">
            <a:spLocks noChangeArrowheads="1"/>
          </p:cNvSpPr>
          <p:nvPr/>
        </p:nvSpPr>
        <p:spPr bwMode="auto">
          <a:xfrm>
            <a:off x="304800" y="60960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</a:t>
            </a:r>
          </a:p>
        </p:txBody>
      </p:sp>
      <p:sp>
        <p:nvSpPr>
          <p:cNvPr id="197647" name="Line 15"/>
          <p:cNvSpPr>
            <a:spLocks noChangeShapeType="1"/>
          </p:cNvSpPr>
          <p:nvPr/>
        </p:nvSpPr>
        <p:spPr bwMode="auto">
          <a:xfrm flipV="1">
            <a:off x="2667000" y="58674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550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utoUpdateAnimBg="0"/>
      <p:bldP spid="197643" grpId="0" autoUpdateAnimBg="0"/>
      <p:bldP spid="19764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Review of Prophase</a:t>
            </a: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63C7DC6-427C-4F4B-B519-EABD7E5B3239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166914" name="Picture 2" descr="11_1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6667" r="1250" b="2499"/>
          <a:stretch>
            <a:fillRect/>
          </a:stretch>
        </p:blipFill>
        <p:spPr bwMode="auto">
          <a:xfrm>
            <a:off x="685800" y="906463"/>
            <a:ext cx="7772400" cy="5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228600" y="1676400"/>
            <a:ext cx="304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the cell looks like</a:t>
            </a:r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>
            <a:off x="3048000" y="1905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762000" y="64008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What’s happening</a:t>
            </a:r>
          </a:p>
        </p:txBody>
      </p:sp>
    </p:spTree>
    <p:extLst>
      <p:ext uri="{BB962C8B-B14F-4D97-AF65-F5344CB8AC3E}">
        <p14:creationId xmlns:p14="http://schemas.microsoft.com/office/powerpoint/2010/main" val="2706520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autoUpdateAnimBg="0"/>
      <p:bldP spid="20480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 Fibers</a:t>
            </a:r>
          </a:p>
        </p:txBody>
      </p:sp>
      <p:sp>
        <p:nvSpPr>
          <p:cNvPr id="20070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mitotic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form from the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microtubules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plants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centrioles in animal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Polar fibers 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extend from one pole of the cell to the opposite pole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Kinetochore fibers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extend from the pole to the centromere of the chromosome to which they attach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Asters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short fibers radiating from centrioles</a:t>
            </a:r>
            <a:endParaRPr lang="en-US" altLang="en-US" sz="3600" b="1" smtClean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altLang="en-US" sz="3600" b="1" smtClean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E038930-9C21-4A7E-904A-6E28DF92C7B0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48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utoUpdateAnimBg="0"/>
      <p:bldP spid="20070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Sketch The Spindle</a:t>
            </a:r>
          </a:p>
        </p:txBody>
      </p:sp>
      <p:pic>
        <p:nvPicPr>
          <p:cNvPr id="39940" name="Picture 7" descr="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"/>
          <a:stretch>
            <a:fillRect/>
          </a:stretch>
        </p:blipFill>
        <p:spPr>
          <a:xfrm>
            <a:off x="304800" y="914400"/>
            <a:ext cx="86868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3BBB213-93A9-415A-B392-C7222F998283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1121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Metaphase</a:t>
            </a:r>
          </a:p>
        </p:txBody>
      </p:sp>
      <p:sp>
        <p:nvSpPr>
          <p:cNvPr id="167939" name="Rectangle 1027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2667000"/>
          </a:xfrm>
        </p:spPr>
        <p:txBody>
          <a:bodyPr/>
          <a:lstStyle/>
          <a:p>
            <a:pPr lvl="1"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2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Chromosomes, attached to the </a:t>
            </a:r>
            <a:r>
              <a:rPr lang="en-US" altLang="en-US" sz="32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kinetochore fibers</a:t>
            </a:r>
            <a:r>
              <a:rPr lang="en-US" altLang="en-US" sz="32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move to the center of the cell</a:t>
            </a:r>
          </a:p>
          <a:p>
            <a:pPr lvl="1"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2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 are now lined up at the equator</a:t>
            </a:r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382B855-5036-469E-BFF6-83EC1056A9D5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167940" name="Picture 1028" descr="11_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5000"/>
          <a:stretch>
            <a:fillRect/>
          </a:stretch>
        </p:blipFill>
        <p:spPr bwMode="auto">
          <a:xfrm>
            <a:off x="2133600" y="3657600"/>
            <a:ext cx="48768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Text Box 1029"/>
          <p:cNvSpPr txBox="1">
            <a:spLocks noChangeArrowheads="1"/>
          </p:cNvSpPr>
          <p:nvPr/>
        </p:nvSpPr>
        <p:spPr bwMode="auto">
          <a:xfrm>
            <a:off x="228600" y="4267200"/>
            <a:ext cx="182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Pole of the Cell</a:t>
            </a:r>
          </a:p>
        </p:txBody>
      </p:sp>
      <p:sp>
        <p:nvSpPr>
          <p:cNvPr id="167942" name="Line 1030"/>
          <p:cNvSpPr>
            <a:spLocks noChangeShapeType="1"/>
          </p:cNvSpPr>
          <p:nvPr/>
        </p:nvSpPr>
        <p:spPr bwMode="auto">
          <a:xfrm>
            <a:off x="1828800" y="4572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8" name="Text Box 1031"/>
          <p:cNvSpPr txBox="1">
            <a:spLocks noChangeArrowheads="1"/>
          </p:cNvSpPr>
          <p:nvPr/>
        </p:nvSpPr>
        <p:spPr bwMode="auto">
          <a:xfrm>
            <a:off x="3962400" y="31242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167944" name="Text Box 1032"/>
          <p:cNvSpPr txBox="1">
            <a:spLocks noChangeArrowheads="1"/>
          </p:cNvSpPr>
          <p:nvPr/>
        </p:nvSpPr>
        <p:spPr bwMode="auto">
          <a:xfrm>
            <a:off x="3962400" y="30480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Equator of Cell</a:t>
            </a:r>
          </a:p>
        </p:txBody>
      </p:sp>
      <p:sp>
        <p:nvSpPr>
          <p:cNvPr id="167945" name="Line 1033"/>
          <p:cNvSpPr>
            <a:spLocks noChangeShapeType="1"/>
          </p:cNvSpPr>
          <p:nvPr/>
        </p:nvSpPr>
        <p:spPr bwMode="auto">
          <a:xfrm>
            <a:off x="5029200" y="3429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501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bldLvl="5" autoUpdateAnimBg="0"/>
      <p:bldP spid="167941" grpId="0" autoUpdateAnimBg="0"/>
      <p:bldP spid="16794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Metaphase</a:t>
            </a:r>
          </a:p>
        </p:txBody>
      </p:sp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2E0318D-A79A-4F0F-8069-5F3BD5CAC8AA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198659" name="86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6400800" y="4495800"/>
            <a:ext cx="2514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 lined at the Equator</a:t>
            </a:r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 flipH="1" flipV="1">
            <a:off x="5181600" y="3886200"/>
            <a:ext cx="12192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2438400" y="1600200"/>
            <a:ext cx="2209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Asters at the poles</a:t>
            </a:r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>
            <a:off x="3657600" y="2438400"/>
            <a:ext cx="304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2209800" y="4419600"/>
            <a:ext cx="2209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Spindle Fibers</a:t>
            </a: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 flipV="1">
            <a:off x="3352800" y="3429000"/>
            <a:ext cx="12954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4343400" y="2362200"/>
            <a:ext cx="1524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1923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986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8659"/>
                </p:tgtEl>
              </p:cMediaNode>
            </p:video>
          </p:childTnLst>
        </p:cTn>
      </p:par>
    </p:tnLst>
    <p:bldLst>
      <p:bldP spid="198658" grpId="0" autoUpdateAnimBg="0"/>
      <p:bldP spid="198661" grpId="0" autoUpdateAnimBg="0"/>
      <p:bldP spid="198663" grpId="0" autoUpdateAnimBg="0"/>
      <p:bldP spid="19866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Metaphase</a:t>
            </a:r>
          </a:p>
        </p:txBody>
      </p:sp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431F485-628E-4F4D-91BA-99C652490569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208898" name="Picture 2" descr="11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1667" r="2499" b="10001"/>
          <a:stretch>
            <a:fillRect/>
          </a:stretch>
        </p:blipFill>
        <p:spPr bwMode="auto">
          <a:xfrm>
            <a:off x="1219200" y="1524000"/>
            <a:ext cx="695007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762000" y="3352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Aster</a:t>
            </a:r>
          </a:p>
        </p:txBody>
      </p:sp>
      <p:sp>
        <p:nvSpPr>
          <p:cNvPr id="208901" name="Line 5"/>
          <p:cNvSpPr>
            <a:spLocks noChangeShapeType="1"/>
          </p:cNvSpPr>
          <p:nvPr/>
        </p:nvSpPr>
        <p:spPr bwMode="auto">
          <a:xfrm>
            <a:off x="1981200" y="3581400"/>
            <a:ext cx="609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2286000" y="58674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 at Equator</a:t>
            </a:r>
          </a:p>
        </p:txBody>
      </p:sp>
      <p:sp>
        <p:nvSpPr>
          <p:cNvPr id="208903" name="Line 7"/>
          <p:cNvSpPr>
            <a:spLocks noChangeShapeType="1"/>
          </p:cNvSpPr>
          <p:nvPr/>
        </p:nvSpPr>
        <p:spPr bwMode="auto">
          <a:xfrm flipV="1">
            <a:off x="4495800" y="4800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698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autoUpdateAnimBg="0"/>
      <p:bldP spid="208900" grpId="0" autoUpdateAnimBg="0"/>
      <p:bldP spid="20890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Review of Metaphase</a:t>
            </a:r>
          </a:p>
        </p:txBody>
      </p:sp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F4603AB-D61A-418C-AFFC-1A4C003AAA4D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168962" name="Picture 2" descr="11_1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6667" r="16251" b="1666"/>
          <a:stretch>
            <a:fillRect/>
          </a:stretch>
        </p:blipFill>
        <p:spPr bwMode="auto">
          <a:xfrm>
            <a:off x="1752600" y="1066800"/>
            <a:ext cx="556260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312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the cell looks like</a:t>
            </a: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 flipV="1">
            <a:off x="3352800" y="2133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228600" y="5562600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What’s occurring</a:t>
            </a:r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>
            <a:off x="1981200" y="5943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00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autoUpdateAnimBg="0"/>
      <p:bldP spid="16896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Anaphase</a:t>
            </a:r>
          </a:p>
        </p:txBody>
      </p:sp>
      <p:sp>
        <p:nvSpPr>
          <p:cNvPr id="20275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038600" cy="5257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Occurs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rapidly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Sister chromatids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pulled apart to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opposite poles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the cell by kinetochore fibers</a:t>
            </a:r>
          </a:p>
        </p:txBody>
      </p:sp>
      <p:pic>
        <p:nvPicPr>
          <p:cNvPr id="202758" name="Picture 1030" descr="anaphase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066800"/>
            <a:ext cx="48006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599ABAE-B9C0-4E67-8221-11396EE412AC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25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autoUpdateAnimBg="0"/>
      <p:bldP spid="20275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534400" cy="160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Division in Prokaryotes</a:t>
            </a:r>
          </a:p>
        </p:txBody>
      </p:sp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6776AA-6755-4803-8D4B-4260C5A78DB6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141317" name="Picture 1029" descr="1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3334" r="27499" b="3334"/>
          <a:stretch>
            <a:fillRect/>
          </a:stretch>
        </p:blipFill>
        <p:spPr bwMode="auto">
          <a:xfrm>
            <a:off x="3429000" y="2743200"/>
            <a:ext cx="2478088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516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Anaphase</a:t>
            </a:r>
          </a:p>
        </p:txBody>
      </p:sp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FBED76F-F8A9-4EE5-962C-2063791E22FB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205827" name="Anaphase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562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381000" y="2514600"/>
            <a:ext cx="2362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Sister Chromatids being separated</a:t>
            </a:r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 flipV="1">
            <a:off x="2209800" y="2590800"/>
            <a:ext cx="2362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30" name="Line 6"/>
          <p:cNvSpPr>
            <a:spLocks noChangeShapeType="1"/>
          </p:cNvSpPr>
          <p:nvPr/>
        </p:nvSpPr>
        <p:spPr bwMode="auto">
          <a:xfrm>
            <a:off x="2209800" y="2819400"/>
            <a:ext cx="1143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851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05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5827"/>
                </p:tgtEl>
              </p:cMediaNode>
            </p:video>
          </p:childTnLst>
        </p:cTn>
      </p:par>
    </p:tnLst>
    <p:bldLst>
      <p:bldP spid="205826" grpId="0" autoUpdateAnimBg="0"/>
      <p:bldP spid="20582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Anaphase Review</a:t>
            </a:r>
          </a:p>
        </p:txBody>
      </p:sp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08BB2A7-E2A2-4F6A-A115-7E5585131076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204804" name="Picture 2052" descr="ana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181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Text Box 2051"/>
          <p:cNvSpPr txBox="1">
            <a:spLocks noChangeArrowheads="1"/>
          </p:cNvSpPr>
          <p:nvPr/>
        </p:nvSpPr>
        <p:spPr bwMode="auto">
          <a:xfrm>
            <a:off x="228600" y="17526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the cell looks like</a:t>
            </a:r>
          </a:p>
        </p:txBody>
      </p:sp>
      <p:sp>
        <p:nvSpPr>
          <p:cNvPr id="248836" name="Line 2052"/>
          <p:cNvSpPr>
            <a:spLocks noChangeShapeType="1"/>
          </p:cNvSpPr>
          <p:nvPr/>
        </p:nvSpPr>
        <p:spPr bwMode="auto">
          <a:xfrm>
            <a:off x="1828800" y="23622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8837" name="Text Box 2053"/>
          <p:cNvSpPr txBox="1">
            <a:spLocks noChangeArrowheads="1"/>
          </p:cNvSpPr>
          <p:nvPr/>
        </p:nvSpPr>
        <p:spPr bwMode="auto">
          <a:xfrm>
            <a:off x="228600" y="5105400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What’s occurring</a:t>
            </a:r>
          </a:p>
        </p:txBody>
      </p:sp>
      <p:sp>
        <p:nvSpPr>
          <p:cNvPr id="248838" name="Line 2054"/>
          <p:cNvSpPr>
            <a:spLocks noChangeShapeType="1"/>
          </p:cNvSpPr>
          <p:nvPr/>
        </p:nvSpPr>
        <p:spPr bwMode="auto">
          <a:xfrm>
            <a:off x="1752600" y="55626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10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autoUpdateAnimBg="0"/>
      <p:bldP spid="248835" grpId="0" autoUpdateAnimBg="0"/>
      <p:bldP spid="24883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Telophase</a:t>
            </a:r>
            <a:endParaRPr lang="en-US" altLang="en-US" smtClean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Sister chromatids at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opposite poles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disassembles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envelope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forms around each set of sister chromatids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Nucleolus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reappears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CYTOKINESIS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occurs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 reappear as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chromatin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n-US" altLang="en-US" sz="3600" b="1" smtClean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10756B0-5A83-48F7-B29F-5377058B60C7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78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utoUpdateAnimBg="0"/>
      <p:bldP spid="16998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296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Comparison of Anaphase &amp; Telophase</a:t>
            </a:r>
          </a:p>
        </p:txBody>
      </p:sp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3DF7BDB-B877-431A-AFB8-DB2677BCEA13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171010" name="Picture 2" descr="11_12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6667" r="6250" b="1666"/>
          <a:stretch>
            <a:fillRect/>
          </a:stretch>
        </p:blipFill>
        <p:spPr bwMode="auto">
          <a:xfrm>
            <a:off x="685800" y="762000"/>
            <a:ext cx="7924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962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Cytokinesis</a:t>
            </a:r>
          </a:p>
        </p:txBody>
      </p:sp>
      <p:sp>
        <p:nvSpPr>
          <p:cNvPr id="172035" name="Rectangle 1027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40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Means division of the cytoplasm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40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Division</a:t>
            </a:r>
            <a:r>
              <a:rPr lang="en-US" altLang="en-US" sz="4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cell into two, identical halves called </a:t>
            </a:r>
            <a:r>
              <a:rPr lang="en-US" altLang="en-US" sz="40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daughter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40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plant cells, cell plate </a:t>
            </a:r>
            <a:r>
              <a:rPr lang="en-US" altLang="en-US" sz="4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forms at the equator to divide cell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40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animal cells, </a:t>
            </a:r>
            <a:r>
              <a:rPr lang="en-US" altLang="en-US" sz="4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cleavage furrow forms to split cell</a:t>
            </a:r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8800EA5-89C5-47A2-B9D8-F64654331410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10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utoUpdateAnimBg="0"/>
      <p:bldP spid="17203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8" name="Rectangle 103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Cytokinesis</a:t>
            </a:r>
          </a:p>
        </p:txBody>
      </p:sp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15174F5-D3B9-4B91-8F7E-46B027FDFE49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173059" name="Picture 1027" descr="11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334" r="11250" b="16667"/>
          <a:stretch>
            <a:fillRect/>
          </a:stretch>
        </p:blipFill>
        <p:spPr bwMode="auto">
          <a:xfrm>
            <a:off x="304800" y="3352800"/>
            <a:ext cx="39624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Picture 1028" descr="11_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001" r="6250" b="11667"/>
          <a:stretch>
            <a:fillRect/>
          </a:stretch>
        </p:blipFill>
        <p:spPr bwMode="auto">
          <a:xfrm>
            <a:off x="4419600" y="3352800"/>
            <a:ext cx="43291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1" name="Text Box 1029"/>
          <p:cNvSpPr txBox="1">
            <a:spLocks noChangeArrowheads="1"/>
          </p:cNvSpPr>
          <p:nvPr/>
        </p:nvSpPr>
        <p:spPr bwMode="auto">
          <a:xfrm>
            <a:off x="457200" y="1219200"/>
            <a:ext cx="381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Cleavage furrow in animal cell</a:t>
            </a:r>
          </a:p>
        </p:txBody>
      </p:sp>
      <p:sp>
        <p:nvSpPr>
          <p:cNvPr id="173062" name="Line 1030"/>
          <p:cNvSpPr>
            <a:spLocks noChangeShapeType="1"/>
          </p:cNvSpPr>
          <p:nvPr/>
        </p:nvSpPr>
        <p:spPr bwMode="auto">
          <a:xfrm flipH="1">
            <a:off x="1676400" y="2362200"/>
            <a:ext cx="4572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063" name="Text Box 1031"/>
          <p:cNvSpPr txBox="1">
            <a:spLocks noChangeArrowheads="1"/>
          </p:cNvSpPr>
          <p:nvPr/>
        </p:nvSpPr>
        <p:spPr bwMode="auto">
          <a:xfrm>
            <a:off x="4876800" y="1447800"/>
            <a:ext cx="3581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 sz="4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3064" name="Text Box 1032"/>
          <p:cNvSpPr txBox="1">
            <a:spLocks noChangeArrowheads="1"/>
          </p:cNvSpPr>
          <p:nvPr/>
        </p:nvSpPr>
        <p:spPr bwMode="auto">
          <a:xfrm>
            <a:off x="4572000" y="1371600"/>
            <a:ext cx="403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plate in animal cell</a:t>
            </a:r>
          </a:p>
        </p:txBody>
      </p:sp>
      <p:sp>
        <p:nvSpPr>
          <p:cNvPr id="173065" name="Line 1033"/>
          <p:cNvSpPr>
            <a:spLocks noChangeShapeType="1"/>
          </p:cNvSpPr>
          <p:nvPr/>
        </p:nvSpPr>
        <p:spPr bwMode="auto">
          <a:xfrm flipH="1">
            <a:off x="5410200" y="2438400"/>
            <a:ext cx="9144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069" name="Line 1037"/>
          <p:cNvSpPr>
            <a:spLocks noChangeShapeType="1"/>
          </p:cNvSpPr>
          <p:nvPr/>
        </p:nvSpPr>
        <p:spPr bwMode="auto">
          <a:xfrm>
            <a:off x="2133600" y="2362200"/>
            <a:ext cx="1295400" cy="2667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070" name="Line 1038"/>
          <p:cNvSpPr>
            <a:spLocks noChangeShapeType="1"/>
          </p:cNvSpPr>
          <p:nvPr/>
        </p:nvSpPr>
        <p:spPr bwMode="auto">
          <a:xfrm>
            <a:off x="6400800" y="2514600"/>
            <a:ext cx="16002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349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8" grpId="0" autoUpdateAnimBg="0"/>
      <p:bldP spid="173061" grpId="0" autoUpdateAnimBg="0"/>
      <p:bldP spid="17306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Mitotic Stages</a:t>
            </a:r>
          </a:p>
        </p:txBody>
      </p:sp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7B46079-96A1-476C-AEF2-1A9131F935F2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52228" name="Picture 1028" descr="mitosis_withtex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5514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77526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Daughter Cells of Mitosis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Have the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same number of chromosomes as each other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as the parent cell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from which they were formed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Identical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each other, but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smaller than parent cell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Must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grow in size</a:t>
            </a:r>
            <a:r>
              <a:rPr lang="en-US" altLang="en-US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become mature cells 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(G</a:t>
            </a:r>
            <a:r>
              <a:rPr lang="en-US" altLang="en-US" sz="3600" b="1" baseline="-2500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n-US" sz="36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Interphase)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en-US" altLang="en-US" sz="3600" b="1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475B6A4-4EEA-4E9A-B35D-1D3268DAD6FC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00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utoUpdateAnimBg="0"/>
      <p:bldP spid="11878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307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Identical Daughter Cells</a:t>
            </a:r>
          </a:p>
        </p:txBody>
      </p:sp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D77D549-4069-41E0-B580-57F0CC89A329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221188" name="Picture 3076" descr="MothHap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562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9" name="Text Box 3077"/>
          <p:cNvSpPr txBox="1">
            <a:spLocks noChangeArrowheads="1"/>
          </p:cNvSpPr>
          <p:nvPr/>
        </p:nvSpPr>
        <p:spPr bwMode="auto">
          <a:xfrm>
            <a:off x="533400" y="5486400"/>
            <a:ext cx="777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number the </a:t>
            </a:r>
            <a:r>
              <a:rPr lang="en-US" altLang="en-US" sz="280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same</a:t>
            </a:r>
            <a:r>
              <a:rPr lang="en-US" alt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cells </a:t>
            </a:r>
            <a:r>
              <a:rPr lang="en-US" altLang="en-US" sz="280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smaller</a:t>
            </a:r>
            <a:r>
              <a:rPr lang="en-US" alt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than parent cell</a:t>
            </a:r>
          </a:p>
        </p:txBody>
      </p:sp>
      <p:sp>
        <p:nvSpPr>
          <p:cNvPr id="221191" name="Text Box 3079"/>
          <p:cNvSpPr txBox="1">
            <a:spLocks noChangeArrowheads="1"/>
          </p:cNvSpPr>
          <p:nvPr/>
        </p:nvSpPr>
        <p:spPr bwMode="auto">
          <a:xfrm>
            <a:off x="7162800" y="2133600"/>
            <a:ext cx="1676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2n or diploid number?</a:t>
            </a:r>
          </a:p>
        </p:txBody>
      </p:sp>
      <p:sp>
        <p:nvSpPr>
          <p:cNvPr id="221192" name="Text Box 3080"/>
          <p:cNvSpPr txBox="1">
            <a:spLocks noChangeArrowheads="1"/>
          </p:cNvSpPr>
          <p:nvPr/>
        </p:nvSpPr>
        <p:spPr bwMode="auto">
          <a:xfrm>
            <a:off x="7696200" y="4572000"/>
            <a:ext cx="762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 sz="4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1193" name="Text Box 3081"/>
          <p:cNvSpPr txBox="1">
            <a:spLocks noChangeArrowheads="1"/>
          </p:cNvSpPr>
          <p:nvPr/>
        </p:nvSpPr>
        <p:spPr bwMode="auto">
          <a:xfrm>
            <a:off x="7543800" y="434340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0809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autoUpdateAnimBg="0"/>
      <p:bldP spid="221189" grpId="0" autoUpdateAnimBg="0"/>
      <p:bldP spid="221191" grpId="0" autoUpdateAnimBg="0"/>
      <p:bldP spid="22119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667000"/>
            <a:ext cx="3505200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7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Review of Mitosis</a:t>
            </a:r>
          </a:p>
        </p:txBody>
      </p:sp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6E81C2-26C8-4D9A-9860-DB50D69DE381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55300" name="Picture 3" descr="cell_cycle_animation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7086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Division in Prokaryotes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Prokaryotes such as </a:t>
            </a:r>
            <a:r>
              <a:rPr lang="en-US" altLang="en-US" sz="28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bacteria</a:t>
            </a:r>
            <a:r>
              <a:rPr lang="en-US" altLang="en-US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divide into 2 identical cells by the process of </a:t>
            </a:r>
            <a:r>
              <a:rPr lang="en-US" altLang="en-US" sz="28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binary fission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2800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Single chromosome makes a copy of itself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wall forms between the chromosomes dividing the cell</a:t>
            </a:r>
          </a:p>
        </p:txBody>
      </p:sp>
      <p:pic>
        <p:nvPicPr>
          <p:cNvPr id="67589" name="Picture 5" descr="binary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90" y="838200"/>
            <a:ext cx="383122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412E7BE-C9F5-412E-9D96-E476D02DCF1F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latin typeface="Eras Bold ITC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572000" y="11430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Parent cell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648200" y="6400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identical daughter cells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886200" y="2743200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doubles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352800" y="4343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splits</a:t>
            </a:r>
          </a:p>
        </p:txBody>
      </p:sp>
    </p:spTree>
    <p:extLst>
      <p:ext uri="{BB962C8B-B14F-4D97-AF65-F5344CB8AC3E}">
        <p14:creationId xmlns:p14="http://schemas.microsoft.com/office/powerpoint/2010/main" val="404816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build="p" autoUpdateAnimBg="0"/>
      <p:bldP spid="67590" grpId="0" autoUpdateAnimBg="0"/>
      <p:bldP spid="67591" grpId="0" autoUpdateAnimBg="0"/>
      <p:bldP spid="67592" grpId="0" autoUpdateAnimBg="0"/>
      <p:bldP spid="6759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Draw &amp; Learn these Stages</a:t>
            </a:r>
          </a:p>
        </p:txBody>
      </p:sp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F720413-E18B-4805-87BE-77778A6426A0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5632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b="14822"/>
          <a:stretch>
            <a:fillRect/>
          </a:stretch>
        </p:blipFill>
        <p:spPr bwMode="auto">
          <a:xfrm>
            <a:off x="228600" y="121920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13801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Draw &amp; Learn these Stages</a:t>
            </a:r>
          </a:p>
        </p:txBody>
      </p:sp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E4B4B53-BF13-498C-B491-00D3AEADCBC2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5734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7" b="16075"/>
          <a:stretch>
            <a:fillRect/>
          </a:stretch>
        </p:blipFill>
        <p:spPr bwMode="auto">
          <a:xfrm>
            <a:off x="228600" y="106680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947660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Name the Mitotic Stages:</a:t>
            </a:r>
          </a:p>
        </p:txBody>
      </p:sp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0F22FEA-D648-4045-90D3-DB981891AB87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189442" name="Picture 2" descr="clip03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6248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1828800" y="990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Interphase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6934200" y="2743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Prophase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6400800" y="5257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Metaphase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914400" y="5638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Anaphase</a:t>
            </a: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228600" y="2895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Telophase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4267200" y="3810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Name this?</a:t>
            </a:r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>
            <a:off x="5257800" y="4191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1752600" y="1905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Name this?</a:t>
            </a:r>
            <a:endParaRPr lang="en-US" altLang="en-US" sz="4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9452" name="Line 12"/>
          <p:cNvSpPr>
            <a:spLocks noChangeShapeType="1"/>
          </p:cNvSpPr>
          <p:nvPr/>
        </p:nvSpPr>
        <p:spPr bwMode="auto">
          <a:xfrm>
            <a:off x="2743200" y="2209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3065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8" grpId="0" autoUpdateAnimBg="0"/>
      <p:bldP spid="189443" grpId="0" autoUpdateAnimBg="0"/>
      <p:bldP spid="189444" grpId="0" autoUpdateAnimBg="0"/>
      <p:bldP spid="189445" grpId="0" autoUpdateAnimBg="0"/>
      <p:bldP spid="189446" grpId="0" autoUpdateAnimBg="0"/>
      <p:bldP spid="189447" grpId="0" autoUpdateAnimBg="0"/>
      <p:bldP spid="189449" grpId="0" autoUpdateAnimBg="0"/>
      <p:bldP spid="189451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Eukaryotic Cell Division</a:t>
            </a:r>
          </a:p>
        </p:txBody>
      </p:sp>
      <p:sp>
        <p:nvSpPr>
          <p:cNvPr id="209923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638800" cy="26670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Used for </a:t>
            </a: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growth and repair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Produce two new cells </a:t>
            </a: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identical to the original cell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Cells are </a:t>
            </a: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diploid (2n)</a:t>
            </a:r>
          </a:p>
        </p:txBody>
      </p:sp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EAE1107-5573-4BC8-9302-76721312C315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209924" name="Picture 1028" descr="FluroescentMic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2438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5" name="Text Box 1029"/>
          <p:cNvSpPr txBox="1">
            <a:spLocks noChangeArrowheads="1"/>
          </p:cNvSpPr>
          <p:nvPr/>
        </p:nvSpPr>
        <p:spPr bwMode="auto">
          <a:xfrm>
            <a:off x="5410200" y="3000375"/>
            <a:ext cx="342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1" lang="en-US" alt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 during Metaphase of mitosis</a:t>
            </a:r>
          </a:p>
        </p:txBody>
      </p:sp>
      <p:pic>
        <p:nvPicPr>
          <p:cNvPr id="209926" name="Picture 1030" descr="pro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7" name="Text Box 1031"/>
          <p:cNvSpPr txBox="1">
            <a:spLocks noChangeArrowheads="1"/>
          </p:cNvSpPr>
          <p:nvPr/>
        </p:nvSpPr>
        <p:spPr bwMode="auto">
          <a:xfrm>
            <a:off x="228600" y="5638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1" lang="en-US" alt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Prophase</a:t>
            </a:r>
          </a:p>
        </p:txBody>
      </p:sp>
      <p:pic>
        <p:nvPicPr>
          <p:cNvPr id="209928" name="Picture 1032" descr="metaph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9" name="Text Box 1033"/>
          <p:cNvSpPr txBox="1">
            <a:spLocks noChangeArrowheads="1"/>
          </p:cNvSpPr>
          <p:nvPr/>
        </p:nvSpPr>
        <p:spPr bwMode="auto">
          <a:xfrm>
            <a:off x="2057400" y="56388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kumimoji="1" lang="en-US" alt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Metaphase</a:t>
            </a:r>
          </a:p>
        </p:txBody>
      </p:sp>
      <p:pic>
        <p:nvPicPr>
          <p:cNvPr id="209930" name="Picture 1034" descr="anaph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1257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31" name="Text Box 1035"/>
          <p:cNvSpPr txBox="1">
            <a:spLocks noChangeArrowheads="1"/>
          </p:cNvSpPr>
          <p:nvPr/>
        </p:nvSpPr>
        <p:spPr bwMode="auto">
          <a:xfrm>
            <a:off x="4191000" y="5562600"/>
            <a:ext cx="1563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kumimoji="1" lang="en-US" alt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Anaphase</a:t>
            </a:r>
          </a:p>
        </p:txBody>
      </p:sp>
      <p:pic>
        <p:nvPicPr>
          <p:cNvPr id="209932" name="Picture 1036" descr="telopha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37025"/>
            <a:ext cx="12954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33" name="Text Box 1037"/>
          <p:cNvSpPr txBox="1">
            <a:spLocks noChangeArrowheads="1"/>
          </p:cNvSpPr>
          <p:nvPr/>
        </p:nvSpPr>
        <p:spPr bwMode="auto">
          <a:xfrm>
            <a:off x="5867400" y="5715000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kumimoji="1" lang="en-US" alt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Telophase</a:t>
            </a:r>
          </a:p>
        </p:txBody>
      </p:sp>
      <p:pic>
        <p:nvPicPr>
          <p:cNvPr id="209934" name="Picture 1038" descr="telophas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1148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35" name="Text Box 1039"/>
          <p:cNvSpPr txBox="1">
            <a:spLocks noChangeArrowheads="1"/>
          </p:cNvSpPr>
          <p:nvPr/>
        </p:nvSpPr>
        <p:spPr bwMode="auto">
          <a:xfrm>
            <a:off x="7337425" y="5486400"/>
            <a:ext cx="180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kumimoji="1" lang="en-US" alt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Cytokinesis</a:t>
            </a:r>
          </a:p>
        </p:txBody>
      </p:sp>
      <p:sp>
        <p:nvSpPr>
          <p:cNvPr id="209936" name="Line 1040"/>
          <p:cNvSpPr>
            <a:spLocks noChangeShapeType="1"/>
          </p:cNvSpPr>
          <p:nvPr/>
        </p:nvSpPr>
        <p:spPr bwMode="auto">
          <a:xfrm flipV="1">
            <a:off x="1676400" y="4876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937" name="Line 1041"/>
          <p:cNvSpPr>
            <a:spLocks noChangeShapeType="1"/>
          </p:cNvSpPr>
          <p:nvPr/>
        </p:nvSpPr>
        <p:spPr bwMode="auto">
          <a:xfrm>
            <a:off x="3733800" y="4800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938" name="Line 1042"/>
          <p:cNvSpPr>
            <a:spLocks noChangeShapeType="1"/>
          </p:cNvSpPr>
          <p:nvPr/>
        </p:nvSpPr>
        <p:spPr bwMode="auto">
          <a:xfrm>
            <a:off x="5638800" y="4800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939" name="Line 1043"/>
          <p:cNvSpPr>
            <a:spLocks noChangeShapeType="1"/>
          </p:cNvSpPr>
          <p:nvPr/>
        </p:nvSpPr>
        <p:spPr bwMode="auto">
          <a:xfrm>
            <a:off x="7467600" y="4800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7266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utoUpdateAnimBg="0"/>
      <p:bldP spid="209923" grpId="0" build="p" autoUpdateAnimBg="0"/>
      <p:bldP spid="209925" grpId="0" autoUpdateAnimBg="0"/>
      <p:bldP spid="209927" grpId="0" autoUpdateAnimBg="0"/>
      <p:bldP spid="209929" grpId="0" autoUpdateAnimBg="0"/>
      <p:bldP spid="209931" grpId="0" autoUpdateAnimBg="0"/>
      <p:bldP spid="209933" grpId="0" autoUpdateAnimBg="0"/>
      <p:bldP spid="20993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Animation</a:t>
            </a:r>
          </a:p>
        </p:txBody>
      </p:sp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9AF7913-3DA5-4241-9623-42BB769D7B98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188420" name="Picture 4" descr="mitosis_animation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334000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Name each stage as you see it occur?</a:t>
            </a:r>
          </a:p>
        </p:txBody>
      </p:sp>
    </p:spTree>
    <p:extLst>
      <p:ext uri="{BB962C8B-B14F-4D97-AF65-F5344CB8AC3E}">
        <p14:creationId xmlns:p14="http://schemas.microsoft.com/office/powerpoint/2010/main" val="1762604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utoUpdateAnimBg="0"/>
      <p:bldP spid="24678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in Onion Root Tips</a:t>
            </a:r>
          </a:p>
        </p:txBody>
      </p:sp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C65924D-A2F2-4C8E-AE06-85530D06C023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>
              <a:latin typeface="Eras Bold ITC" pitchFamily="34" charset="0"/>
            </a:endParaRP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914400" y="11430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you see any stages of mitosis?</a:t>
            </a:r>
          </a:p>
        </p:txBody>
      </p:sp>
      <p:pic>
        <p:nvPicPr>
          <p:cNvPr id="194568" name="Picture 8" descr="mmitosis_onion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3152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137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utoUpdateAnimBg="0"/>
      <p:bldP spid="19456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0"/>
            <a:ext cx="9067800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8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Test Yourself over Mitosis</a:t>
            </a:r>
          </a:p>
        </p:txBody>
      </p:sp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4ECBE1-F9DB-4B29-B230-2D00A686A301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79486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Quiz</a:t>
            </a:r>
          </a:p>
        </p:txBody>
      </p:sp>
      <p:sp>
        <p:nvSpPr>
          <p:cNvPr id="634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237FD66-360B-402F-9454-F7D300E57083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6349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9" b="16075"/>
          <a:stretch>
            <a:fillRect/>
          </a:stretch>
        </p:blipFill>
        <p:spPr bwMode="auto">
          <a:xfrm>
            <a:off x="304800" y="12192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006578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Quiz</a:t>
            </a:r>
          </a:p>
        </p:txBody>
      </p:sp>
      <p:sp>
        <p:nvSpPr>
          <p:cNvPr id="645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62DBD35-2BB2-4AE6-8004-6B46CF5BB158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6451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4" b="17328"/>
          <a:stretch>
            <a:fillRect/>
          </a:stretch>
        </p:blipFill>
        <p:spPr bwMode="auto">
          <a:xfrm>
            <a:off x="304800" y="99060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63325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1026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7651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Name the Stages of Mitosis:</a:t>
            </a:r>
            <a:endParaRPr lang="en-US" altLang="en-US" sz="3600" smtClean="0"/>
          </a:p>
        </p:txBody>
      </p:sp>
      <p:pic>
        <p:nvPicPr>
          <p:cNvPr id="214019" name="Picture 1027" descr="cell cycle-quiz anaphase earl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43000"/>
            <a:ext cx="1497013" cy="189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020" name="Picture 1028" descr="cell cycle-quiz interpha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5050" y="1022350"/>
            <a:ext cx="1390650" cy="210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021" name="Picture 1029" descr="cell cycle-quiz metaphase earl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913" y="3424238"/>
            <a:ext cx="1566862" cy="186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022" name="Picture 1030" descr="cell cycle-quiz metaphas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295400"/>
            <a:ext cx="1566863" cy="193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3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3DE0F-AB3E-4953-B0EC-F86F11F992E5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214023" name="Picture 1031" descr="cell cycle-quiz prophase ear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14954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4" name="Picture 1032" descr="cell cycle-quiz prophase mi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15811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5" name="Picture 1033" descr="cell cycle-quiz telophase la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1023938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6" name="Picture 1034" descr="cell cycle-quiz telophase earl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066800"/>
            <a:ext cx="114776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7" name="Picture 1035" descr="cell cyle-quiz late anapha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4954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8" name="Text Box 1036"/>
          <p:cNvSpPr txBox="1">
            <a:spLocks noChangeArrowheads="1"/>
          </p:cNvSpPr>
          <p:nvPr/>
        </p:nvSpPr>
        <p:spPr bwMode="auto">
          <a:xfrm>
            <a:off x="2514600" y="2397125"/>
            <a:ext cx="179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Interphase</a:t>
            </a:r>
          </a:p>
        </p:txBody>
      </p:sp>
      <p:sp>
        <p:nvSpPr>
          <p:cNvPr id="214029" name="Text Box 1037"/>
          <p:cNvSpPr txBox="1">
            <a:spLocks noChangeArrowheads="1"/>
          </p:cNvSpPr>
          <p:nvPr/>
        </p:nvSpPr>
        <p:spPr bwMode="auto">
          <a:xfrm>
            <a:off x="3733800" y="1066800"/>
            <a:ext cx="237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Early prophase</a:t>
            </a:r>
          </a:p>
        </p:txBody>
      </p:sp>
      <p:sp>
        <p:nvSpPr>
          <p:cNvPr id="214030" name="Text Box 1038"/>
          <p:cNvSpPr txBox="1">
            <a:spLocks noChangeArrowheads="1"/>
          </p:cNvSpPr>
          <p:nvPr/>
        </p:nvSpPr>
        <p:spPr bwMode="auto">
          <a:xfrm>
            <a:off x="4800600" y="5638800"/>
            <a:ext cx="220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Mid-Prophase</a:t>
            </a:r>
          </a:p>
        </p:txBody>
      </p:sp>
      <p:sp>
        <p:nvSpPr>
          <p:cNvPr id="214031" name="Text Box 1039"/>
          <p:cNvSpPr txBox="1">
            <a:spLocks noChangeArrowheads="1"/>
          </p:cNvSpPr>
          <p:nvPr/>
        </p:nvSpPr>
        <p:spPr bwMode="auto">
          <a:xfrm>
            <a:off x="533400" y="5334000"/>
            <a:ext cx="1670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Late Prophase</a:t>
            </a:r>
          </a:p>
        </p:txBody>
      </p:sp>
      <p:sp>
        <p:nvSpPr>
          <p:cNvPr id="214032" name="Text Box 1040"/>
          <p:cNvSpPr txBox="1">
            <a:spLocks noChangeArrowheads="1"/>
          </p:cNvSpPr>
          <p:nvPr/>
        </p:nvSpPr>
        <p:spPr bwMode="auto">
          <a:xfrm>
            <a:off x="5943600" y="1406525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Metaphase</a:t>
            </a:r>
          </a:p>
        </p:txBody>
      </p:sp>
      <p:sp>
        <p:nvSpPr>
          <p:cNvPr id="214033" name="Text Box 1041"/>
          <p:cNvSpPr txBox="1">
            <a:spLocks noChangeArrowheads="1"/>
          </p:cNvSpPr>
          <p:nvPr/>
        </p:nvSpPr>
        <p:spPr bwMode="auto">
          <a:xfrm>
            <a:off x="7315200" y="5673725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Late Anaphase</a:t>
            </a:r>
          </a:p>
        </p:txBody>
      </p:sp>
      <p:sp>
        <p:nvSpPr>
          <p:cNvPr id="214034" name="Text Box 1042"/>
          <p:cNvSpPr txBox="1">
            <a:spLocks noChangeArrowheads="1"/>
          </p:cNvSpPr>
          <p:nvPr/>
        </p:nvSpPr>
        <p:spPr bwMode="auto">
          <a:xfrm>
            <a:off x="669925" y="1265238"/>
            <a:ext cx="245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Early Anaphase</a:t>
            </a:r>
          </a:p>
        </p:txBody>
      </p:sp>
      <p:sp>
        <p:nvSpPr>
          <p:cNvPr id="214035" name="Text Box 1043"/>
          <p:cNvSpPr txBox="1">
            <a:spLocks noChangeArrowheads="1"/>
          </p:cNvSpPr>
          <p:nvPr/>
        </p:nvSpPr>
        <p:spPr bwMode="auto">
          <a:xfrm>
            <a:off x="7113588" y="2514600"/>
            <a:ext cx="20304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Early Telophase,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Begin cytokinesis</a:t>
            </a:r>
          </a:p>
        </p:txBody>
      </p:sp>
      <p:sp>
        <p:nvSpPr>
          <p:cNvPr id="214036" name="Text Box 1044"/>
          <p:cNvSpPr txBox="1">
            <a:spLocks noChangeArrowheads="1"/>
          </p:cNvSpPr>
          <p:nvPr/>
        </p:nvSpPr>
        <p:spPr bwMode="auto">
          <a:xfrm>
            <a:off x="2286000" y="5334000"/>
            <a:ext cx="251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Late telophase,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Advanced cytokinesis</a:t>
            </a:r>
          </a:p>
        </p:txBody>
      </p:sp>
    </p:spTree>
    <p:extLst>
      <p:ext uri="{BB962C8B-B14F-4D97-AF65-F5344CB8AC3E}">
        <p14:creationId xmlns:p14="http://schemas.microsoft.com/office/powerpoint/2010/main" val="2303209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autoUpdateAnimBg="0"/>
      <p:bldP spid="214028" grpId="0" autoUpdateAnimBg="0"/>
      <p:bldP spid="214029" grpId="0" autoUpdateAnimBg="0"/>
      <p:bldP spid="214030" grpId="0" autoUpdateAnimBg="0"/>
      <p:bldP spid="214031" grpId="0" autoUpdateAnimBg="0"/>
      <p:bldP spid="214032" grpId="0" autoUpdateAnimBg="0"/>
      <p:bldP spid="214033" grpId="0" autoUpdateAnimBg="0"/>
      <p:bldP spid="214034" grpId="0" autoUpdateAnimBg="0"/>
      <p:bldP spid="214035" grpId="0" autoUpdateAnimBg="0"/>
      <p:bldP spid="21403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Prokaryotic Cell Undergoing Binary Fission</a:t>
            </a:r>
          </a:p>
        </p:txBody>
      </p:sp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01E7BC-D71C-407A-AFFB-580D4FF8AEA6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20484" name="Picture 9" descr="TEM-Fission_r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5135563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028926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102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Identify the Stages</a:t>
            </a:r>
          </a:p>
        </p:txBody>
      </p:sp>
      <p:pic>
        <p:nvPicPr>
          <p:cNvPr id="215045" name="Picture 102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838200"/>
            <a:ext cx="8839200" cy="5334000"/>
          </a:xfrm>
        </p:spPr>
      </p:pic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3BF4F02-27F3-4917-B130-C5E7E9A60812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 smtClean="0">
              <a:latin typeface="Eras Bold ITC" pitchFamily="34" charset="0"/>
            </a:endParaRPr>
          </a:p>
        </p:txBody>
      </p:sp>
      <p:sp>
        <p:nvSpPr>
          <p:cNvPr id="215046" name="Text Box 1030"/>
          <p:cNvSpPr txBox="1">
            <a:spLocks noChangeArrowheads="1"/>
          </p:cNvSpPr>
          <p:nvPr/>
        </p:nvSpPr>
        <p:spPr bwMode="auto">
          <a:xfrm>
            <a:off x="685800" y="2286000"/>
            <a:ext cx="784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Early, Middle, &amp; Late Prophase </a:t>
            </a:r>
          </a:p>
        </p:txBody>
      </p:sp>
      <p:sp>
        <p:nvSpPr>
          <p:cNvPr id="215047" name="Text Box 1031"/>
          <p:cNvSpPr txBox="1">
            <a:spLocks noChangeArrowheads="1"/>
          </p:cNvSpPr>
          <p:nvPr/>
        </p:nvSpPr>
        <p:spPr bwMode="auto">
          <a:xfrm>
            <a:off x="381000" y="4343400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Late Prophase</a:t>
            </a:r>
          </a:p>
        </p:txBody>
      </p:sp>
      <p:sp>
        <p:nvSpPr>
          <p:cNvPr id="215048" name="Text Box 1032"/>
          <p:cNvSpPr txBox="1">
            <a:spLocks noChangeArrowheads="1"/>
          </p:cNvSpPr>
          <p:nvPr/>
        </p:nvSpPr>
        <p:spPr bwMode="auto">
          <a:xfrm>
            <a:off x="3048000" y="4191000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Metaphase</a:t>
            </a:r>
          </a:p>
        </p:txBody>
      </p:sp>
      <p:sp>
        <p:nvSpPr>
          <p:cNvPr id="215049" name="Text Box 1033"/>
          <p:cNvSpPr txBox="1">
            <a:spLocks noChangeArrowheads="1"/>
          </p:cNvSpPr>
          <p:nvPr/>
        </p:nvSpPr>
        <p:spPr bwMode="auto">
          <a:xfrm>
            <a:off x="6248400" y="4191000"/>
            <a:ext cx="2514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Anaphase</a:t>
            </a:r>
          </a:p>
        </p:txBody>
      </p:sp>
      <p:sp>
        <p:nvSpPr>
          <p:cNvPr id="215050" name="Text Box 1034"/>
          <p:cNvSpPr txBox="1">
            <a:spLocks noChangeArrowheads="1"/>
          </p:cNvSpPr>
          <p:nvPr/>
        </p:nvSpPr>
        <p:spPr bwMode="auto">
          <a:xfrm>
            <a:off x="381000" y="6172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Late Anaphase</a:t>
            </a:r>
          </a:p>
        </p:txBody>
      </p:sp>
      <p:sp>
        <p:nvSpPr>
          <p:cNvPr id="215051" name="Text Box 1035"/>
          <p:cNvSpPr txBox="1">
            <a:spLocks noChangeArrowheads="1"/>
          </p:cNvSpPr>
          <p:nvPr/>
        </p:nvSpPr>
        <p:spPr bwMode="auto">
          <a:xfrm>
            <a:off x="3048000" y="6172200"/>
            <a:ext cx="2743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Telophase</a:t>
            </a:r>
          </a:p>
        </p:txBody>
      </p:sp>
      <p:sp>
        <p:nvSpPr>
          <p:cNvPr id="215052" name="Text Box 1036"/>
          <p:cNvSpPr txBox="1">
            <a:spLocks noChangeArrowheads="1"/>
          </p:cNvSpPr>
          <p:nvPr/>
        </p:nvSpPr>
        <p:spPr bwMode="auto">
          <a:xfrm>
            <a:off x="6324600" y="6035675"/>
            <a:ext cx="25146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Telophase &amp; Cytokinesis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3276600" y="11430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2362200" y="3124200"/>
            <a:ext cx="30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 sz="4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2286000" y="3429000"/>
            <a:ext cx="381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 sz="4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2362200" y="3276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5334000" y="31242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6629400" y="31242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2514600" y="518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5638800" y="50292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6553200" y="50292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4326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  <p:bldP spid="215045" grpId="0" autoUpdateAnimBg="0"/>
      <p:bldP spid="215046" grpId="0" animBg="1" autoUpdateAnimBg="0"/>
      <p:bldP spid="215047" grpId="0" animBg="1" autoUpdateAnimBg="0"/>
      <p:bldP spid="215048" grpId="0" animBg="1" autoUpdateAnimBg="0"/>
      <p:bldP spid="215049" grpId="0" animBg="1" autoUpdateAnimBg="0"/>
      <p:bldP spid="215050" grpId="0" animBg="1" autoUpdateAnimBg="0"/>
      <p:bldP spid="215051" grpId="0" animBg="1" autoUpdateAnimBg="0"/>
      <p:bldP spid="215052" grpId="0" animBg="1" autoUpdateAnimBg="0"/>
      <p:bldP spid="147460" grpId="0" autoUpdateAnimBg="0"/>
      <p:bldP spid="147463" grpId="0" autoUpdateAnimBg="0"/>
      <p:bldP spid="147465" grpId="0" autoUpdateAnimBg="0"/>
      <p:bldP spid="147466" grpId="0" autoUpdateAnimBg="0"/>
      <p:bldP spid="147467" grpId="0" autoUpdateAnimBg="0"/>
      <p:bldP spid="147468" grpId="0" autoUpdateAnimBg="0"/>
      <p:bldP spid="147469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9067800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Locate the Four Mitotic Stages in Plants</a:t>
            </a:r>
          </a:p>
        </p:txBody>
      </p:sp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E71688D-BDA7-4354-97D5-401CC23CB772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217090" name="Picture 2" descr="cell cycle-onion root mit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5344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1828800" y="3733800"/>
            <a:ext cx="2057400" cy="4572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Metaphase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304800" y="5486400"/>
            <a:ext cx="1828800" cy="4572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Prophase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3429000" y="2743200"/>
            <a:ext cx="1600200" cy="4572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Anaphase</a:t>
            </a: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5257800" y="3276600"/>
            <a:ext cx="2057400" cy="4572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Telophase</a:t>
            </a:r>
          </a:p>
        </p:txBody>
      </p:sp>
    </p:spTree>
    <p:extLst>
      <p:ext uri="{BB962C8B-B14F-4D97-AF65-F5344CB8AC3E}">
        <p14:creationId xmlns:p14="http://schemas.microsoft.com/office/powerpoint/2010/main" val="4168287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autoUpdateAnimBg="0"/>
      <p:bldP spid="217092" grpId="0" animBg="1" autoUpdateAnimBg="0"/>
      <p:bldP spid="217093" grpId="0" animBg="1" autoUpdateAnimBg="0"/>
      <p:bldP spid="217094" grpId="0" animBg="1" autoUpdateAnimBg="0"/>
      <p:bldP spid="217096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800" b="1" smtClean="0">
                <a:latin typeface="Comic Sans MS" pitchFamily="66" charset="0"/>
              </a:rPr>
              <a:t>Uncontrolled Mitosis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343400" cy="5105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2800" b="1" smtClean="0">
                <a:solidFill>
                  <a:srgbClr val="00AC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If mitosis is not controlled</a:t>
            </a:r>
            <a:r>
              <a:rPr lang="en-US" altLang="en-US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unlimited cell division occurs causing cancerous tumors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altLang="en-US" sz="2800" b="1" smtClean="0">
                <a:solidFill>
                  <a:srgbClr val="00AC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Oncogenes</a:t>
            </a:r>
            <a:r>
              <a:rPr lang="en-US" altLang="en-US" sz="2800" b="1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special proteins </a:t>
            </a:r>
            <a:r>
              <a:rPr lang="en-US" altLang="en-US" sz="2800" b="1" smtClean="0">
                <a:solidFill>
                  <a:schemeClr val="bg2"/>
                </a:solidFill>
                <a:latin typeface="Comic Sans MS" pitchFamily="66" charset="0"/>
              </a:rPr>
              <a:t>that </a:t>
            </a:r>
            <a:r>
              <a:rPr lang="en-US" altLang="en-US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increase the chance that a normal cell develops into a</a:t>
            </a:r>
            <a:r>
              <a:rPr lang="en-US" altLang="en-US" sz="2800" b="1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2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tumor cell </a:t>
            </a:r>
          </a:p>
        </p:txBody>
      </p:sp>
      <p:pic>
        <p:nvPicPr>
          <p:cNvPr id="183302" name="Picture 6" descr="Cancer%20cells%20in%20bone%20marr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295400"/>
            <a:ext cx="39624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05ACAE6-98C6-40F6-97F6-696B056402E2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 smtClean="0">
              <a:latin typeface="Eras Bold ITC" pitchFamily="34" charset="0"/>
            </a:endParaRP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5638800" y="60198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Cancer cells</a:t>
            </a:r>
          </a:p>
        </p:txBody>
      </p:sp>
    </p:spTree>
    <p:extLst>
      <p:ext uri="{BB962C8B-B14F-4D97-AF65-F5344CB8AC3E}">
        <p14:creationId xmlns:p14="http://schemas.microsoft.com/office/powerpoint/2010/main" val="1291808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utoUpdateAnimBg="0"/>
      <p:bldP spid="183300" grpId="0" build="p" autoUpdateAnimBg="0"/>
      <p:bldP spid="1833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Animation of Binary Fission</a:t>
            </a:r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165C1F4-D663-4E8D-996C-700F70FA6047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21507" name="Picture 3" descr="BinaryFissionAnimationC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54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1814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1800"/>
            <a:ext cx="8229600" cy="762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 fontScale="90000"/>
          </a:bodyPr>
          <a:lstStyle/>
          <a:p>
            <a:pPr eaLnBrk="1" hangingPunct="1">
              <a:defRPr/>
            </a:pPr>
            <a:r>
              <a:rPr lang="en-US" altLang="en-US" sz="9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Cell Cycle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 eaLnBrk="1" hangingPunct="1"/>
            <a:r>
              <a:rPr lang="en-US" altLang="en-US" sz="4800" smtClean="0">
                <a:solidFill>
                  <a:schemeClr val="tx2"/>
                </a:solidFill>
              </a:rPr>
              <a:t>  </a:t>
            </a:r>
            <a:endParaRPr lang="en-US" altLang="en-US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53A8F-AC41-4BBF-AE25-8DAA507AB9B7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234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Five Phases of the Cell Cycle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784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</a:t>
            </a:r>
            <a:r>
              <a:rPr lang="en-US" altLang="en-US" sz="3600" b="1" baseline="-25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primary growth phase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 – synthesis; DNA replicated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</a:t>
            </a:r>
            <a:r>
              <a:rPr lang="en-US" altLang="en-US" sz="3600" b="1" baseline="-25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secondary growth phase</a:t>
            </a: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911225" algn="l"/>
              </a:tabLst>
              <a:defRPr/>
            </a:pPr>
            <a:r>
              <a:rPr lang="en-US" altLang="en-US" sz="3600" b="1" i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collectively these 3 stages are called interphase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 - mitosis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 - cytokinesis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2B81F1-74C9-4D06-B2C4-037B53B335C3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31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utoUpdateAnimBg="0"/>
      <p:bldP spid="1617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Cycle</a:t>
            </a:r>
          </a:p>
        </p:txBody>
      </p:sp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3F2A7A4-3C30-4628-8934-750B466B1AE2}" type="slidenum">
              <a:rPr lang="en-US" altLang="en-US" sz="1400" smtClean="0">
                <a:latin typeface="Eras Bold IT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latin typeface="Eras Bold ITC" pitchFamily="34" charset="0"/>
            </a:endParaRPr>
          </a:p>
        </p:txBody>
      </p:sp>
      <p:pic>
        <p:nvPicPr>
          <p:cNvPr id="162819" name="Picture 3" descr="11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3334" r="3751"/>
          <a:stretch>
            <a:fillRect/>
          </a:stretch>
        </p:blipFill>
        <p:spPr bwMode="auto">
          <a:xfrm>
            <a:off x="1219200" y="990600"/>
            <a:ext cx="6765925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405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microscopic_detail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croscopic_details">
      <a:majorFont>
        <a:latin typeface="Impact"/>
        <a:ea typeface=""/>
        <a:cs typeface=""/>
      </a:majorFont>
      <a:minorFont>
        <a:latin typeface="Franklin Gothic Heav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microscopic_detai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copic_detai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</TotalTime>
  <Words>982</Words>
  <Application>Microsoft Office PowerPoint</Application>
  <PresentationFormat>On-screen Show (4:3)</PresentationFormat>
  <Paragraphs>306</Paragraphs>
  <Slides>52</Slides>
  <Notes>52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Theme1</vt:lpstr>
      <vt:lpstr>Cell Reproduction</vt:lpstr>
      <vt:lpstr>Types of Cell Reproduction</vt:lpstr>
      <vt:lpstr>Cell Division in Prokaryotes</vt:lpstr>
      <vt:lpstr>Cell Division in Prokaryotes</vt:lpstr>
      <vt:lpstr>Prokaryotic Cell Undergoing Binary Fission</vt:lpstr>
      <vt:lpstr>Animation of Binary Fission</vt:lpstr>
      <vt:lpstr>The Cell Cycle</vt:lpstr>
      <vt:lpstr>Five Phases of the Cell Cycle</vt:lpstr>
      <vt:lpstr>Cell Cycle</vt:lpstr>
      <vt:lpstr>Interphase - G1 Stage</vt:lpstr>
      <vt:lpstr>Interphase – S Stage</vt:lpstr>
      <vt:lpstr>Interphase – G2 Stage</vt:lpstr>
      <vt:lpstr>What’s Happening in Interphase?</vt:lpstr>
      <vt:lpstr>Sketch the Cell Cycle</vt:lpstr>
      <vt:lpstr>Mitosis</vt:lpstr>
      <vt:lpstr>Mitosis</vt:lpstr>
      <vt:lpstr>Four Mitotic Stages</vt:lpstr>
      <vt:lpstr>Early Prophase</vt:lpstr>
      <vt:lpstr>Late Prophase</vt:lpstr>
      <vt:lpstr>Late Prophase</vt:lpstr>
      <vt:lpstr>Spindle Fiber attached to Chromosome</vt:lpstr>
      <vt:lpstr>Review of Prophase</vt:lpstr>
      <vt:lpstr>Spindle Fibers</vt:lpstr>
      <vt:lpstr>Sketch The Spindle</vt:lpstr>
      <vt:lpstr>Metaphase</vt:lpstr>
      <vt:lpstr>Metaphase</vt:lpstr>
      <vt:lpstr>Metaphase</vt:lpstr>
      <vt:lpstr>Review of Metaphase</vt:lpstr>
      <vt:lpstr>Anaphase</vt:lpstr>
      <vt:lpstr>Anaphase</vt:lpstr>
      <vt:lpstr>Anaphase Review</vt:lpstr>
      <vt:lpstr>Telophase</vt:lpstr>
      <vt:lpstr>Comparison of Anaphase &amp; Telophase</vt:lpstr>
      <vt:lpstr>Cytokinesis</vt:lpstr>
      <vt:lpstr>Cytokinesis</vt:lpstr>
      <vt:lpstr>Mitotic Stages</vt:lpstr>
      <vt:lpstr>Daughter Cells of Mitosis</vt:lpstr>
      <vt:lpstr>Identical Daughter Cells</vt:lpstr>
      <vt:lpstr>Review of Mitosis</vt:lpstr>
      <vt:lpstr>Draw &amp; Learn these Stages</vt:lpstr>
      <vt:lpstr>Draw &amp; Learn these Stages</vt:lpstr>
      <vt:lpstr>Name the Mitotic Stages:</vt:lpstr>
      <vt:lpstr>Eukaryotic Cell Division</vt:lpstr>
      <vt:lpstr>Mitosis Animation</vt:lpstr>
      <vt:lpstr>Mitosis in Onion Root Tips</vt:lpstr>
      <vt:lpstr>Test Yourself over Mitosis</vt:lpstr>
      <vt:lpstr>Mitosis Quiz</vt:lpstr>
      <vt:lpstr>Mitosis Quiz</vt:lpstr>
      <vt:lpstr>Name the Stages of Mitosis:</vt:lpstr>
      <vt:lpstr>Identify the Stages</vt:lpstr>
      <vt:lpstr>Locate the Four Mitotic Stages in Plants</vt:lpstr>
      <vt:lpstr>Uncontrolled Mitosis</vt:lpstr>
    </vt:vector>
  </TitlesOfParts>
  <Company>School District of Clay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Reproduction</dc:title>
  <dc:creator>Windows User</dc:creator>
  <cp:lastModifiedBy>Windows User</cp:lastModifiedBy>
  <cp:revision>2</cp:revision>
  <dcterms:created xsi:type="dcterms:W3CDTF">2016-03-21T19:29:15Z</dcterms:created>
  <dcterms:modified xsi:type="dcterms:W3CDTF">2016-03-21T19:42:12Z</dcterms:modified>
</cp:coreProperties>
</file>