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2B7C7-0DCB-4877-B38F-DCB5A8B026DA}"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886268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2B7C7-0DCB-4877-B38F-DCB5A8B026DA}"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3493854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2B7C7-0DCB-4877-B38F-DCB5A8B026DA}"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420040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2B7C7-0DCB-4877-B38F-DCB5A8B026DA}"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155953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2B7C7-0DCB-4877-B38F-DCB5A8B026DA}"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942138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2B7C7-0DCB-4877-B38F-DCB5A8B026DA}"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240922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2B7C7-0DCB-4877-B38F-DCB5A8B026DA}" type="datetimeFigureOut">
              <a:rPr lang="en-US" smtClean="0"/>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398839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2B7C7-0DCB-4877-B38F-DCB5A8B026DA}" type="datetimeFigureOut">
              <a:rPr lang="en-US" smtClean="0"/>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176832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2B7C7-0DCB-4877-B38F-DCB5A8B026DA}" type="datetimeFigureOut">
              <a:rPr lang="en-US" smtClean="0"/>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147662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2B7C7-0DCB-4877-B38F-DCB5A8B026DA}"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132328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2B7C7-0DCB-4877-B38F-DCB5A8B026DA}"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0C9BE-6C29-4AB5-A9DE-E3111D30209A}" type="slidenum">
              <a:rPr lang="en-US" smtClean="0"/>
              <a:t>‹#›</a:t>
            </a:fld>
            <a:endParaRPr lang="en-US"/>
          </a:p>
        </p:txBody>
      </p:sp>
    </p:spTree>
    <p:extLst>
      <p:ext uri="{BB962C8B-B14F-4D97-AF65-F5344CB8AC3E}">
        <p14:creationId xmlns:p14="http://schemas.microsoft.com/office/powerpoint/2010/main" val="238016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2B7C7-0DCB-4877-B38F-DCB5A8B026DA}" type="datetimeFigureOut">
              <a:rPr lang="en-US" smtClean="0"/>
              <a:t>3/28/2016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0C9BE-6C29-4AB5-A9DE-E3111D30209A}" type="slidenum">
              <a:rPr lang="en-US" smtClean="0"/>
              <a:t>‹#›</a:t>
            </a:fld>
            <a:endParaRPr lang="en-US"/>
          </a:p>
        </p:txBody>
      </p:sp>
    </p:spTree>
    <p:extLst>
      <p:ext uri="{BB962C8B-B14F-4D97-AF65-F5344CB8AC3E}">
        <p14:creationId xmlns:p14="http://schemas.microsoft.com/office/powerpoint/2010/main" val="288841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592763"/>
          </a:xfrm>
        </p:spPr>
        <p:txBody>
          <a:bodyPr>
            <a:normAutofit fontScale="92500"/>
          </a:bodyPr>
          <a:lstStyle/>
          <a:p>
            <a:pPr marL="0" indent="0">
              <a:buNone/>
            </a:pPr>
            <a:r>
              <a:rPr lang="en-US" dirty="0" smtClean="0"/>
              <a:t>1. Hemophilia is a sex-linked, recessive trait. Which of the following describes the probability of hemophilia in the offspring of a man who does not have hemophilia and a woman whose father is a hemophiliac?</a:t>
            </a:r>
          </a:p>
          <a:p>
            <a:r>
              <a:rPr lang="en-US" b="1" dirty="0" smtClean="0"/>
              <a:t>A. Each of their sons will have hemophilia. </a:t>
            </a:r>
            <a:endParaRPr lang="en-US" dirty="0" smtClean="0"/>
          </a:p>
          <a:p>
            <a:r>
              <a:rPr lang="en-US" b="1" dirty="0" smtClean="0"/>
              <a:t>B. None of their daughters will have hemophilia. </a:t>
            </a:r>
            <a:endParaRPr lang="en-US" dirty="0" smtClean="0"/>
          </a:p>
          <a:p>
            <a:r>
              <a:rPr lang="en-US" b="1" dirty="0" smtClean="0"/>
              <a:t>C. Their sons have a 50% chance of having hemophilia. </a:t>
            </a:r>
            <a:endParaRPr lang="en-US" dirty="0" smtClean="0"/>
          </a:p>
          <a:p>
            <a:r>
              <a:rPr lang="en-US" b="1" dirty="0" smtClean="0"/>
              <a:t>D. There is a 50% chance that their daughters will have hemophilia.</a:t>
            </a:r>
            <a:endParaRPr lang="en-US" dirty="0"/>
          </a:p>
        </p:txBody>
      </p:sp>
    </p:spTree>
    <p:extLst>
      <p:ext uri="{BB962C8B-B14F-4D97-AF65-F5344CB8AC3E}">
        <p14:creationId xmlns:p14="http://schemas.microsoft.com/office/powerpoint/2010/main" val="3844179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9144000" cy="5821363"/>
          </a:xfrm>
        </p:spPr>
        <p:txBody>
          <a:bodyPr>
            <a:normAutofit/>
          </a:bodyPr>
          <a:lstStyle/>
          <a:p>
            <a:r>
              <a:rPr lang="en-US" dirty="0" smtClean="0"/>
              <a:t>The diagram below shows two strawberry plants.</a:t>
            </a:r>
          </a:p>
          <a:p>
            <a:pPr marL="0" indent="0">
              <a:buNone/>
            </a:pPr>
            <a:r>
              <a:rPr lang="en-US" dirty="0" smtClean="0"/>
              <a:t>10. Plant 2 is produced asexually from Plant 1. If the leaf cells of Plant 1 have 56 chromosomes, how many chromosomes will be found in the leaf cells of Plant 2?</a:t>
            </a:r>
          </a:p>
          <a:p>
            <a:r>
              <a:rPr lang="en-US" b="1" dirty="0" smtClean="0"/>
              <a:t>A. 14</a:t>
            </a:r>
            <a:endParaRPr lang="en-US" dirty="0" smtClean="0"/>
          </a:p>
          <a:p>
            <a:r>
              <a:rPr lang="en-US" b="1" dirty="0" smtClean="0"/>
              <a:t>B. 28</a:t>
            </a:r>
            <a:endParaRPr lang="en-US" dirty="0" smtClean="0"/>
          </a:p>
          <a:p>
            <a:r>
              <a:rPr lang="en-US" b="1" dirty="0" smtClean="0"/>
              <a:t>C. 56</a:t>
            </a:r>
            <a:endParaRPr lang="en-US" dirty="0" smtClean="0"/>
          </a:p>
          <a:p>
            <a:r>
              <a:rPr lang="en-US" b="1" dirty="0" smtClean="0"/>
              <a:t>D. 112</a:t>
            </a:r>
            <a:endParaRPr lang="en-US" dirty="0"/>
          </a:p>
        </p:txBody>
      </p:sp>
      <p:pic>
        <p:nvPicPr>
          <p:cNvPr id="4098" name="Picture 2" descr="C:\Users\kamorris\Desktop\1327740196486_wnp2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438400"/>
            <a:ext cx="5732834" cy="3933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11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991600" cy="5745163"/>
          </a:xfrm>
        </p:spPr>
        <p:txBody>
          <a:bodyPr>
            <a:normAutofit/>
          </a:bodyPr>
          <a:lstStyle/>
          <a:p>
            <a:pPr marL="0" indent="0">
              <a:buNone/>
            </a:pPr>
            <a:r>
              <a:rPr lang="en-US" dirty="0" smtClean="0"/>
              <a:t>11. Which of the following best describes meiosis? </a:t>
            </a:r>
          </a:p>
          <a:p>
            <a:endParaRPr lang="en-US" dirty="0" smtClean="0"/>
          </a:p>
          <a:p>
            <a:r>
              <a:rPr lang="en-US" b="1" dirty="0" smtClean="0"/>
              <a:t>A. It is carried out in all tissues that require cell replacement.</a:t>
            </a:r>
            <a:endParaRPr lang="en-US" dirty="0" smtClean="0"/>
          </a:p>
          <a:p>
            <a:r>
              <a:rPr lang="en-US" b="1" dirty="0" smtClean="0"/>
              <a:t>B. It occurs only in cells in the reproductive structures of organisms. </a:t>
            </a:r>
            <a:endParaRPr lang="en-US" dirty="0" smtClean="0"/>
          </a:p>
          <a:p>
            <a:r>
              <a:rPr lang="en-US" b="1" dirty="0" smtClean="0"/>
              <a:t>C. It happens in all tissues except the brain and spinal cord.</a:t>
            </a:r>
            <a:endParaRPr lang="en-US" dirty="0" smtClean="0"/>
          </a:p>
          <a:p>
            <a:r>
              <a:rPr lang="en-US" b="1" dirty="0" smtClean="0"/>
              <a:t>D. It is the first stage of mitosis. </a:t>
            </a:r>
            <a:endParaRPr lang="en-US" dirty="0" smtClean="0"/>
          </a:p>
          <a:p>
            <a:endParaRPr lang="en-US" dirty="0"/>
          </a:p>
        </p:txBody>
      </p:sp>
    </p:spTree>
    <p:extLst>
      <p:ext uri="{BB962C8B-B14F-4D97-AF65-F5344CB8AC3E}">
        <p14:creationId xmlns:p14="http://schemas.microsoft.com/office/powerpoint/2010/main" val="2834931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4800"/>
            <a:ext cx="8229600" cy="1143000"/>
          </a:xfrm>
        </p:spPr>
        <p:txBody>
          <a:bodyPr>
            <a:normAutofit fontScale="90000"/>
          </a:bodyPr>
          <a:lstStyle/>
          <a:p>
            <a:r>
              <a:rPr lang="en-US" b="1" dirty="0" smtClean="0"/>
              <a:t/>
            </a:r>
            <a:br>
              <a:rPr lang="en-US" b="1" dirty="0" smtClean="0"/>
            </a:br>
            <a:r>
              <a:rPr lang="en-US" dirty="0" smtClean="0"/>
              <a:t/>
            </a:r>
            <a:br>
              <a:rPr lang="en-US" dirty="0" smtClean="0"/>
            </a:br>
            <a:endParaRPr lang="en-US" dirty="0"/>
          </a:p>
        </p:txBody>
      </p:sp>
      <p:sp>
        <p:nvSpPr>
          <p:cNvPr id="3" name="Content Placeholder 2"/>
          <p:cNvSpPr>
            <a:spLocks noGrp="1"/>
          </p:cNvSpPr>
          <p:nvPr>
            <p:ph idx="4294967295"/>
          </p:nvPr>
        </p:nvSpPr>
        <p:spPr>
          <a:xfrm>
            <a:off x="0" y="304800"/>
            <a:ext cx="8991600" cy="5821363"/>
          </a:xfrm>
        </p:spPr>
        <p:txBody>
          <a:bodyPr>
            <a:normAutofit fontScale="85000" lnSpcReduction="20000"/>
          </a:bodyPr>
          <a:lstStyle/>
          <a:p>
            <a:pPr marL="0" indent="0">
              <a:buNone/>
            </a:pPr>
            <a:r>
              <a:rPr lang="en-US" dirty="0" smtClean="0"/>
              <a:t> The diagram below shows homologous chromosomes during prophase I of meiosis.</a:t>
            </a:r>
          </a:p>
          <a:p>
            <a:endParaRPr lang="en-US" dirty="0" smtClean="0"/>
          </a:p>
          <a:p>
            <a:endParaRPr lang="en-US" dirty="0"/>
          </a:p>
          <a:p>
            <a:endParaRPr lang="en-US" dirty="0" smtClean="0"/>
          </a:p>
          <a:p>
            <a:endParaRPr lang="en-US" dirty="0"/>
          </a:p>
          <a:p>
            <a:endParaRPr lang="en-US" dirty="0"/>
          </a:p>
          <a:p>
            <a:pPr marL="0" indent="0">
              <a:buNone/>
            </a:pPr>
            <a:r>
              <a:rPr lang="en-US" dirty="0" smtClean="0"/>
              <a:t>12. Which of the following correctly describes the process being illustrated? </a:t>
            </a:r>
          </a:p>
          <a:p>
            <a:r>
              <a:rPr lang="en-US" b="1" dirty="0" smtClean="0"/>
              <a:t>A. mutation in which the DNA content of the gene is altered</a:t>
            </a:r>
            <a:endParaRPr lang="en-US" dirty="0" smtClean="0"/>
          </a:p>
          <a:p>
            <a:r>
              <a:rPr lang="en-US" b="1" dirty="0" smtClean="0"/>
              <a:t>B. segregation of sister chromatids</a:t>
            </a:r>
            <a:endParaRPr lang="en-US" dirty="0" smtClean="0"/>
          </a:p>
          <a:p>
            <a:r>
              <a:rPr lang="en-US" b="1" dirty="0" smtClean="0"/>
              <a:t>C. condensation and segregation of alleles</a:t>
            </a:r>
            <a:endParaRPr lang="en-US" dirty="0" smtClean="0"/>
          </a:p>
          <a:p>
            <a:r>
              <a:rPr lang="en-US" b="1" dirty="0" smtClean="0"/>
              <a:t>D. crossing-over in which alleles are exchanged</a:t>
            </a:r>
            <a:endParaRPr lang="en-US" dirty="0" smtClean="0"/>
          </a:p>
          <a:p>
            <a:endParaRPr lang="en-US" dirty="0"/>
          </a:p>
        </p:txBody>
      </p:sp>
      <p:pic>
        <p:nvPicPr>
          <p:cNvPr id="5122" name="Picture 2" descr="C:\Users\kamorris\Desktop\1327739676013_wnp3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990600"/>
            <a:ext cx="2514600" cy="2031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2852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991600" cy="5897563"/>
          </a:xfrm>
        </p:spPr>
        <p:txBody>
          <a:bodyPr/>
          <a:lstStyle/>
          <a:p>
            <a:pPr marL="0" indent="0">
              <a:buNone/>
            </a:pPr>
            <a:r>
              <a:rPr lang="en-US" dirty="0" smtClean="0"/>
              <a:t>13. The diagram below shows a cellular process that occurs in organisms. What is the name of this process? </a:t>
            </a:r>
          </a:p>
          <a:p>
            <a:r>
              <a:rPr lang="en-US" b="1" dirty="0" smtClean="0"/>
              <a:t>A. meiosis</a:t>
            </a:r>
            <a:endParaRPr lang="en-US" dirty="0" smtClean="0"/>
          </a:p>
          <a:p>
            <a:r>
              <a:rPr lang="en-US" b="1" dirty="0" smtClean="0"/>
              <a:t>B. mitosis</a:t>
            </a:r>
            <a:endParaRPr lang="en-US" dirty="0" smtClean="0"/>
          </a:p>
          <a:p>
            <a:r>
              <a:rPr lang="en-US" b="1" dirty="0" smtClean="0"/>
              <a:t>C. endocytosis</a:t>
            </a:r>
            <a:endParaRPr lang="en-US" dirty="0" smtClean="0"/>
          </a:p>
          <a:p>
            <a:r>
              <a:rPr lang="en-US" b="1" dirty="0" smtClean="0"/>
              <a:t>D. phagocytosis</a:t>
            </a:r>
            <a:endParaRPr lang="en-US" dirty="0"/>
          </a:p>
        </p:txBody>
      </p:sp>
      <p:pic>
        <p:nvPicPr>
          <p:cNvPr id="6146" name="Picture 2" descr="C:\Users\kamorris\Desktop\1327739675361_wnp3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676400"/>
            <a:ext cx="4495800" cy="4370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408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4294967295"/>
          </p:nvPr>
        </p:nvSpPr>
        <p:spPr>
          <a:xfrm>
            <a:off x="0" y="0"/>
            <a:ext cx="8915400" cy="6126163"/>
          </a:xfrm>
        </p:spPr>
        <p:txBody>
          <a:bodyPr/>
          <a:lstStyle/>
          <a:p>
            <a:pPr marL="0" indent="0">
              <a:buNone/>
            </a:pPr>
            <a:r>
              <a:rPr lang="en-US" dirty="0" smtClean="0"/>
              <a:t>14. Which row in the chart below indicates the correct process for each event indicated? </a:t>
            </a:r>
          </a:p>
          <a:p>
            <a:r>
              <a:rPr lang="en-US" b="1" dirty="0" smtClean="0"/>
              <a:t>A. row 1</a:t>
            </a:r>
            <a:endParaRPr lang="en-US" dirty="0" smtClean="0"/>
          </a:p>
          <a:p>
            <a:r>
              <a:rPr lang="en-US" b="1" dirty="0" smtClean="0"/>
              <a:t>B. row 2</a:t>
            </a:r>
            <a:endParaRPr lang="en-US" dirty="0" smtClean="0"/>
          </a:p>
          <a:p>
            <a:r>
              <a:rPr lang="en-US" b="1" dirty="0" smtClean="0"/>
              <a:t>C. row 3</a:t>
            </a:r>
            <a:endParaRPr lang="en-US" dirty="0" smtClean="0"/>
          </a:p>
          <a:p>
            <a:r>
              <a:rPr lang="en-US" b="1" dirty="0" smtClean="0"/>
              <a:t>D. row 4</a:t>
            </a:r>
            <a:endParaRPr lang="en-US" dirty="0"/>
          </a:p>
        </p:txBody>
      </p:sp>
      <p:pic>
        <p:nvPicPr>
          <p:cNvPr id="7170" name="Picture 2" descr="C:\Users\kamorris\Desktop\1327739652866_wnp3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757464"/>
            <a:ext cx="6652342"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717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9144000" cy="5897563"/>
          </a:xfrm>
        </p:spPr>
        <p:txBody>
          <a:bodyPr>
            <a:normAutofit/>
          </a:bodyPr>
          <a:lstStyle/>
          <a:p>
            <a:pPr marL="0" indent="0">
              <a:buNone/>
            </a:pPr>
            <a:r>
              <a:rPr lang="en-US" dirty="0" smtClean="0"/>
              <a:t>15. A scientist wants to change the DNA of a sexually reproducing organism and have the new DNA present in every cell of the organism. In order to do this after fertilization, she would change the DNA in which of the following? </a:t>
            </a:r>
          </a:p>
          <a:p>
            <a:pPr marL="0" indent="0">
              <a:buNone/>
            </a:pPr>
            <a:endParaRPr lang="en-US" dirty="0" smtClean="0"/>
          </a:p>
          <a:p>
            <a:r>
              <a:rPr lang="en-US" b="1" dirty="0" smtClean="0"/>
              <a:t>A. zygote</a:t>
            </a:r>
            <a:endParaRPr lang="en-US" dirty="0" smtClean="0"/>
          </a:p>
          <a:p>
            <a:r>
              <a:rPr lang="en-US" b="1" dirty="0" smtClean="0"/>
              <a:t>B. placenta</a:t>
            </a:r>
            <a:endParaRPr lang="en-US" dirty="0" smtClean="0"/>
          </a:p>
          <a:p>
            <a:r>
              <a:rPr lang="en-US" b="1" dirty="0" smtClean="0"/>
              <a:t>C. testes of the father</a:t>
            </a:r>
            <a:endParaRPr lang="en-US" dirty="0" smtClean="0"/>
          </a:p>
          <a:p>
            <a:r>
              <a:rPr lang="en-US" b="1" dirty="0" smtClean="0"/>
              <a:t>D. ovaries of the mother</a:t>
            </a:r>
            <a:endParaRPr lang="en-US" dirty="0"/>
          </a:p>
        </p:txBody>
      </p:sp>
    </p:spTree>
    <p:extLst>
      <p:ext uri="{BB962C8B-B14F-4D97-AF65-F5344CB8AC3E}">
        <p14:creationId xmlns:p14="http://schemas.microsoft.com/office/powerpoint/2010/main" val="3186262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dirty="0" smtClean="0"/>
              <a:t>2. Alleles for the A and B blood cell antigens are </a:t>
            </a:r>
            <a:r>
              <a:rPr lang="en-US" dirty="0" err="1" smtClean="0"/>
              <a:t>codominant</a:t>
            </a:r>
            <a:r>
              <a:rPr lang="en-US" dirty="0" smtClean="0"/>
              <a:t>. The condition where no antigens are present on the blood cells (type O blood) is a recessive trait. Which set of parents can most likely produce a child with type O blood? </a:t>
            </a:r>
          </a:p>
          <a:p>
            <a:r>
              <a:rPr lang="en-US" b="1" dirty="0" smtClean="0"/>
              <a:t>A. one parent with type AB blood, and the other parent with type A blood</a:t>
            </a:r>
            <a:endParaRPr lang="en-US" dirty="0" smtClean="0"/>
          </a:p>
          <a:p>
            <a:r>
              <a:rPr lang="en-US" b="1" dirty="0" smtClean="0"/>
              <a:t>B. one parent with type AB blood and the other parent with type O blood</a:t>
            </a:r>
            <a:endParaRPr lang="en-US" dirty="0" smtClean="0"/>
          </a:p>
          <a:p>
            <a:r>
              <a:rPr lang="en-US" b="1" dirty="0" smtClean="0"/>
              <a:t>C. one parent with heterozygous type A blood, and the other parent with type O blood</a:t>
            </a:r>
            <a:endParaRPr lang="en-US" dirty="0" smtClean="0"/>
          </a:p>
          <a:p>
            <a:r>
              <a:rPr lang="en-US" b="1" dirty="0" smtClean="0"/>
              <a:t>D. one parent with homozygous type A blood, and the other parent with homozygous type B blood</a:t>
            </a:r>
            <a:endParaRPr lang="en-US" dirty="0" smtClean="0"/>
          </a:p>
          <a:p>
            <a:endParaRPr lang="en-US" dirty="0"/>
          </a:p>
        </p:txBody>
      </p:sp>
    </p:spTree>
    <p:extLst>
      <p:ext uri="{BB962C8B-B14F-4D97-AF65-F5344CB8AC3E}">
        <p14:creationId xmlns:p14="http://schemas.microsoft.com/office/powerpoint/2010/main" val="118474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3. One of the parents of a child has phenylketonuria (PKU), which is caused by recessive alleles. The other parent does not have the PKU alleles. What is the chance that the couple will have a child with phenylketonuria? </a:t>
            </a:r>
          </a:p>
          <a:p>
            <a:r>
              <a:rPr lang="en-US" b="1" dirty="0" smtClean="0"/>
              <a:t>A. 0%</a:t>
            </a:r>
            <a:endParaRPr lang="en-US" dirty="0" smtClean="0"/>
          </a:p>
          <a:p>
            <a:r>
              <a:rPr lang="en-US" b="1" dirty="0" smtClean="0"/>
              <a:t>B. 50%</a:t>
            </a:r>
            <a:endParaRPr lang="en-US" dirty="0" smtClean="0"/>
          </a:p>
          <a:p>
            <a:r>
              <a:rPr lang="en-US" b="1" dirty="0" smtClean="0"/>
              <a:t>C. 75%</a:t>
            </a:r>
            <a:endParaRPr lang="en-US" dirty="0" smtClean="0"/>
          </a:p>
          <a:p>
            <a:r>
              <a:rPr lang="en-US" b="1" dirty="0" smtClean="0"/>
              <a:t>D. 100%</a:t>
            </a:r>
            <a:endParaRPr lang="en-US" dirty="0"/>
          </a:p>
        </p:txBody>
      </p:sp>
    </p:spTree>
    <p:extLst>
      <p:ext uri="{BB962C8B-B14F-4D97-AF65-F5344CB8AC3E}">
        <p14:creationId xmlns:p14="http://schemas.microsoft.com/office/powerpoint/2010/main" val="2218945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4. Hitchhiker's thumb (H) is dominant to no hitchhiker's thumb (h). A woman who does not have hitchhiker's thumb marries a man who is heterozygous for hitchhiker's thumb. What is the probable genotypic ratio of their children? </a:t>
            </a:r>
          </a:p>
          <a:p>
            <a:r>
              <a:rPr lang="en-US" b="1" dirty="0" smtClean="0"/>
              <a:t>A. 0% </a:t>
            </a:r>
            <a:r>
              <a:rPr lang="en-US" b="1" dirty="0" err="1" smtClean="0"/>
              <a:t>Hh</a:t>
            </a:r>
            <a:r>
              <a:rPr lang="en-US" b="1" dirty="0" smtClean="0"/>
              <a:t>: 100% </a:t>
            </a:r>
            <a:r>
              <a:rPr lang="en-US" b="1" dirty="0" err="1" smtClean="0"/>
              <a:t>hh</a:t>
            </a:r>
            <a:endParaRPr lang="en-US" dirty="0" smtClean="0"/>
          </a:p>
          <a:p>
            <a:r>
              <a:rPr lang="en-US" b="1" dirty="0" smtClean="0"/>
              <a:t>B. 50% </a:t>
            </a:r>
            <a:r>
              <a:rPr lang="en-US" b="1" dirty="0" err="1" smtClean="0"/>
              <a:t>Hh</a:t>
            </a:r>
            <a:r>
              <a:rPr lang="en-US" b="1" dirty="0" smtClean="0"/>
              <a:t>: 50% </a:t>
            </a:r>
            <a:r>
              <a:rPr lang="en-US" b="1" dirty="0" err="1" smtClean="0"/>
              <a:t>hh</a:t>
            </a:r>
            <a:endParaRPr lang="en-US" dirty="0" smtClean="0"/>
          </a:p>
          <a:p>
            <a:r>
              <a:rPr lang="en-US" b="1" dirty="0" smtClean="0"/>
              <a:t>C. 75% </a:t>
            </a:r>
            <a:r>
              <a:rPr lang="en-US" b="1" dirty="0" err="1" smtClean="0"/>
              <a:t>Hh</a:t>
            </a:r>
            <a:r>
              <a:rPr lang="en-US" b="1" dirty="0" smtClean="0"/>
              <a:t>: 25% </a:t>
            </a:r>
            <a:r>
              <a:rPr lang="en-US" b="1" dirty="0" err="1" smtClean="0"/>
              <a:t>hh</a:t>
            </a:r>
            <a:endParaRPr lang="en-US" dirty="0" smtClean="0"/>
          </a:p>
          <a:p>
            <a:r>
              <a:rPr lang="en-US" b="1" dirty="0" smtClean="0"/>
              <a:t>D. 100% </a:t>
            </a:r>
            <a:r>
              <a:rPr lang="en-US" b="1" dirty="0" err="1" smtClean="0"/>
              <a:t>Hh</a:t>
            </a:r>
            <a:r>
              <a:rPr lang="en-US" b="1" dirty="0" smtClean="0"/>
              <a:t>: 0% </a:t>
            </a:r>
            <a:r>
              <a:rPr lang="en-US" b="1" dirty="0" err="1" smtClean="0"/>
              <a:t>hh</a:t>
            </a:r>
            <a:endParaRPr lang="en-US" dirty="0" smtClean="0"/>
          </a:p>
          <a:p>
            <a:endParaRPr lang="en-US" dirty="0"/>
          </a:p>
        </p:txBody>
      </p:sp>
    </p:spTree>
    <p:extLst>
      <p:ext uri="{BB962C8B-B14F-4D97-AF65-F5344CB8AC3E}">
        <p14:creationId xmlns:p14="http://schemas.microsoft.com/office/powerpoint/2010/main" val="2522480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23850" y="538275"/>
            <a:ext cx="8229600" cy="4525963"/>
          </a:xfrm>
        </p:spPr>
        <p:txBody>
          <a:bodyPr>
            <a:normAutofit/>
          </a:bodyPr>
          <a:lstStyle/>
          <a:p>
            <a:pPr marL="0" indent="0">
              <a:buNone/>
            </a:pPr>
            <a:r>
              <a:rPr lang="en-US" dirty="0" smtClean="0"/>
              <a:t>5. This diagram shows a pedigree for a recessive genetic disorder. What is the genotype of individual 6?</a:t>
            </a:r>
          </a:p>
          <a:p>
            <a:r>
              <a:rPr lang="en-US" b="1" dirty="0" smtClean="0"/>
              <a:t>A. X</a:t>
            </a:r>
            <a:r>
              <a:rPr lang="en-US" b="1" baseline="30000" dirty="0" smtClean="0"/>
              <a:t>H</a:t>
            </a:r>
            <a:r>
              <a:rPr lang="en-US" b="1" dirty="0" smtClean="0"/>
              <a:t>X</a:t>
            </a:r>
            <a:r>
              <a:rPr lang="en-US" b="1" baseline="30000" dirty="0" smtClean="0"/>
              <a:t>H</a:t>
            </a:r>
            <a:endParaRPr lang="en-US" dirty="0" smtClean="0"/>
          </a:p>
          <a:p>
            <a:r>
              <a:rPr lang="en-US" b="1" dirty="0" smtClean="0"/>
              <a:t>B. </a:t>
            </a:r>
            <a:r>
              <a:rPr lang="en-US" b="1" dirty="0" err="1" smtClean="0"/>
              <a:t>X</a:t>
            </a:r>
            <a:r>
              <a:rPr lang="en-US" b="1" baseline="30000" dirty="0" err="1" smtClean="0"/>
              <a:t>H</a:t>
            </a:r>
            <a:r>
              <a:rPr lang="en-US" b="1" dirty="0" err="1" smtClean="0"/>
              <a:t>X</a:t>
            </a:r>
            <a:r>
              <a:rPr lang="en-US" b="1" baseline="30000" dirty="0" err="1" smtClean="0"/>
              <a:t>h</a:t>
            </a:r>
            <a:endParaRPr lang="en-US" dirty="0" smtClean="0"/>
          </a:p>
          <a:p>
            <a:r>
              <a:rPr lang="en-US" b="1" dirty="0" smtClean="0"/>
              <a:t>C. X</a:t>
            </a:r>
            <a:r>
              <a:rPr lang="en-US" b="1" baseline="30000" dirty="0" smtClean="0"/>
              <a:t>H</a:t>
            </a:r>
            <a:r>
              <a:rPr lang="en-US" b="1" dirty="0" smtClean="0"/>
              <a:t>Y</a:t>
            </a:r>
            <a:endParaRPr lang="en-US" dirty="0" smtClean="0"/>
          </a:p>
          <a:p>
            <a:r>
              <a:rPr lang="en-US" b="1" dirty="0" smtClean="0"/>
              <a:t>D. </a:t>
            </a:r>
            <a:r>
              <a:rPr lang="en-US" b="1" dirty="0" err="1" smtClean="0"/>
              <a:t>X</a:t>
            </a:r>
            <a:r>
              <a:rPr lang="en-US" b="1" baseline="30000" dirty="0" err="1" smtClean="0"/>
              <a:t>h</a:t>
            </a:r>
            <a:r>
              <a:rPr lang="en-US" b="1" dirty="0" err="1" smtClean="0"/>
              <a:t>Y</a:t>
            </a:r>
            <a:endParaRPr lang="en-US" dirty="0" smtClean="0"/>
          </a:p>
          <a:p>
            <a:endParaRPr lang="en-US" dirty="0"/>
          </a:p>
        </p:txBody>
      </p:sp>
      <p:pic>
        <p:nvPicPr>
          <p:cNvPr id="1026" name="Picture 2" descr="C:\Users\kamorris\Desktop\1327739660789_wnp4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133600"/>
            <a:ext cx="6505176"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900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4294967295"/>
          </p:nvPr>
        </p:nvSpPr>
        <p:spPr>
          <a:xfrm>
            <a:off x="228600" y="366442"/>
            <a:ext cx="8686800" cy="6034358"/>
          </a:xfrm>
        </p:spPr>
        <p:txBody>
          <a:bodyPr>
            <a:normAutofit/>
          </a:bodyPr>
          <a:lstStyle/>
          <a:p>
            <a:pPr marL="0" indent="0">
              <a:buNone/>
            </a:pPr>
            <a:r>
              <a:rPr lang="en-US" dirty="0" smtClean="0"/>
              <a:t>6. This diagram shows a diploid cell with two pairs of homologous chromosomes. Due to independent assortment, what is the possible genetic make-up of gametes produced by this organism?</a:t>
            </a:r>
          </a:p>
          <a:p>
            <a:r>
              <a:rPr lang="en-US" b="1" dirty="0" smtClean="0"/>
              <a:t>A. </a:t>
            </a:r>
            <a:r>
              <a:rPr lang="en-US" b="1" dirty="0" err="1" smtClean="0"/>
              <a:t>SsTt</a:t>
            </a:r>
            <a:endParaRPr lang="en-US" dirty="0" smtClean="0"/>
          </a:p>
          <a:p>
            <a:r>
              <a:rPr lang="en-US" b="1" dirty="0" smtClean="0"/>
              <a:t>B. </a:t>
            </a:r>
            <a:r>
              <a:rPr lang="en-US" b="1" dirty="0" err="1" smtClean="0"/>
              <a:t>Ss</a:t>
            </a:r>
            <a:r>
              <a:rPr lang="en-US" b="1" dirty="0" smtClean="0"/>
              <a:t>, Tt</a:t>
            </a:r>
            <a:endParaRPr lang="en-US" dirty="0" smtClean="0"/>
          </a:p>
          <a:p>
            <a:r>
              <a:rPr lang="en-US" b="1" dirty="0" smtClean="0"/>
              <a:t>C. S, s, T, t</a:t>
            </a:r>
            <a:endParaRPr lang="en-US" dirty="0" smtClean="0"/>
          </a:p>
          <a:p>
            <a:r>
              <a:rPr lang="en-US" b="1" dirty="0" smtClean="0"/>
              <a:t>D. ST, St, </a:t>
            </a:r>
            <a:r>
              <a:rPr lang="en-US" b="1" dirty="0" err="1" smtClean="0"/>
              <a:t>sT</a:t>
            </a:r>
            <a:r>
              <a:rPr lang="en-US" b="1" dirty="0" smtClean="0"/>
              <a:t>, </a:t>
            </a:r>
            <a:r>
              <a:rPr lang="en-US" b="1" dirty="0" err="1" smtClean="0"/>
              <a:t>st</a:t>
            </a:r>
            <a:endParaRPr lang="en-US" dirty="0" smtClean="0"/>
          </a:p>
          <a:p>
            <a:endParaRPr lang="en-US" dirty="0"/>
          </a:p>
        </p:txBody>
      </p:sp>
      <p:pic>
        <p:nvPicPr>
          <p:cNvPr id="2050" name="Picture 2" descr="C:\Users\kamorris\Desktop\1327739670732_wnp1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590800"/>
            <a:ext cx="3448050" cy="3649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554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4294967295"/>
          </p:nvPr>
        </p:nvSpPr>
        <p:spPr>
          <a:xfrm>
            <a:off x="228600" y="212724"/>
            <a:ext cx="8305800" cy="6264276"/>
          </a:xfrm>
        </p:spPr>
        <p:txBody>
          <a:bodyPr>
            <a:normAutofit/>
          </a:bodyPr>
          <a:lstStyle/>
          <a:p>
            <a:pPr marL="0" indent="0">
              <a:buNone/>
            </a:pPr>
            <a:r>
              <a:rPr lang="en-US" dirty="0" smtClean="0"/>
              <a:t>7. The table lists the trials for fruit color where allele R exhibits incomplete dominance over allele R'. Heterozygous fruit have orange phenotypes. What percent of offspring are expected to have an orange phenotype if the parent plants are orange (RR') and yellow (R'R')?</a:t>
            </a:r>
          </a:p>
          <a:p>
            <a:r>
              <a:rPr lang="en-US" b="1" dirty="0" smtClean="0"/>
              <a:t>A. 25%</a:t>
            </a:r>
            <a:endParaRPr lang="en-US" dirty="0" smtClean="0"/>
          </a:p>
          <a:p>
            <a:r>
              <a:rPr lang="en-US" b="1" dirty="0" smtClean="0"/>
              <a:t>B. 50%</a:t>
            </a:r>
            <a:endParaRPr lang="en-US" dirty="0" smtClean="0"/>
          </a:p>
          <a:p>
            <a:r>
              <a:rPr lang="en-US" b="1" dirty="0" smtClean="0"/>
              <a:t>C. 75%</a:t>
            </a:r>
            <a:endParaRPr lang="en-US" dirty="0" smtClean="0"/>
          </a:p>
          <a:p>
            <a:r>
              <a:rPr lang="en-US" b="1" dirty="0" smtClean="0"/>
              <a:t>D. 100%</a:t>
            </a:r>
            <a:endParaRPr lang="en-US" dirty="0" smtClean="0"/>
          </a:p>
          <a:p>
            <a:endParaRPr lang="en-US" dirty="0"/>
          </a:p>
        </p:txBody>
      </p:sp>
      <p:pic>
        <p:nvPicPr>
          <p:cNvPr id="3074" name="Picture 2" descr="C:\Users\kamorris\Desktop\1327739796904_wnp1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250340"/>
            <a:ext cx="4966251" cy="322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775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04800"/>
            <a:ext cx="8534400" cy="6248400"/>
          </a:xfrm>
        </p:spPr>
        <p:txBody>
          <a:bodyPr>
            <a:normAutofit/>
          </a:bodyPr>
          <a:lstStyle/>
          <a:p>
            <a:pPr marL="0" indent="0">
              <a:buNone/>
            </a:pPr>
            <a:r>
              <a:rPr lang="en-US" dirty="0" smtClean="0"/>
              <a:t>8. Mendel hypothesized that reproductive cells have only one factor for each inherited trait. This hypothesis is supported by which observation? </a:t>
            </a:r>
          </a:p>
          <a:p>
            <a:pPr marL="0" indent="0">
              <a:buNone/>
            </a:pPr>
            <a:endParaRPr lang="en-US" dirty="0" smtClean="0"/>
          </a:p>
          <a:p>
            <a:r>
              <a:rPr lang="en-US" b="1" dirty="0" smtClean="0"/>
              <a:t>A. Haploid cells are produced by mitosis.</a:t>
            </a:r>
            <a:endParaRPr lang="en-US" dirty="0" smtClean="0"/>
          </a:p>
          <a:p>
            <a:r>
              <a:rPr lang="en-US" b="1" dirty="0" smtClean="0"/>
              <a:t>B. Diploid cells are produced by mitosis. </a:t>
            </a:r>
            <a:endParaRPr lang="en-US" dirty="0" smtClean="0"/>
          </a:p>
          <a:p>
            <a:r>
              <a:rPr lang="en-US" b="1" dirty="0" smtClean="0"/>
              <a:t>C. Haploid cells are produced by meiosis.</a:t>
            </a:r>
            <a:endParaRPr lang="en-US" dirty="0" smtClean="0"/>
          </a:p>
          <a:p>
            <a:r>
              <a:rPr lang="en-US" b="1" dirty="0" smtClean="0"/>
              <a:t>D. Diploid cells are produced by meiosis.</a:t>
            </a:r>
            <a:endParaRPr lang="en-US" dirty="0"/>
          </a:p>
        </p:txBody>
      </p:sp>
    </p:spTree>
    <p:extLst>
      <p:ext uri="{BB962C8B-B14F-4D97-AF65-F5344CB8AC3E}">
        <p14:creationId xmlns:p14="http://schemas.microsoft.com/office/powerpoint/2010/main" val="70738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9144000" cy="5897563"/>
          </a:xfrm>
        </p:spPr>
        <p:txBody>
          <a:bodyPr>
            <a:normAutofit/>
          </a:bodyPr>
          <a:lstStyle/>
          <a:p>
            <a:pPr marL="0" indent="0">
              <a:buNone/>
            </a:pPr>
            <a:r>
              <a:rPr lang="en-US" dirty="0" smtClean="0"/>
              <a:t>9. A human baby boy inherits a recessive allele from his mother. In which circumstance would he most likely show the trait coded for by the recessive allele?</a:t>
            </a:r>
          </a:p>
          <a:p>
            <a:pPr marL="0" indent="0">
              <a:buNone/>
            </a:pPr>
            <a:endParaRPr lang="en-US" dirty="0" smtClean="0"/>
          </a:p>
          <a:p>
            <a:r>
              <a:rPr lang="en-US" b="1" dirty="0" smtClean="0"/>
              <a:t>A. The baby inherits the dominant allele from his father. </a:t>
            </a:r>
            <a:endParaRPr lang="en-US" dirty="0" smtClean="0"/>
          </a:p>
          <a:p>
            <a:r>
              <a:rPr lang="en-US" b="1" dirty="0" smtClean="0"/>
              <a:t>B. The allele is on an autosomal chromosome and the baby is a twin. </a:t>
            </a:r>
            <a:endParaRPr lang="en-US" dirty="0" smtClean="0"/>
          </a:p>
          <a:p>
            <a:r>
              <a:rPr lang="en-US" b="1" dirty="0" smtClean="0"/>
              <a:t>C. The allele is on the X chromosome.</a:t>
            </a:r>
            <a:endParaRPr lang="en-US" dirty="0" smtClean="0"/>
          </a:p>
          <a:p>
            <a:r>
              <a:rPr lang="en-US" b="1" dirty="0" smtClean="0"/>
              <a:t>D. The allele is on the Y chromosome. </a:t>
            </a:r>
            <a:endParaRPr lang="en-US" dirty="0"/>
          </a:p>
        </p:txBody>
      </p:sp>
    </p:spTree>
    <p:extLst>
      <p:ext uri="{BB962C8B-B14F-4D97-AF65-F5344CB8AC3E}">
        <p14:creationId xmlns:p14="http://schemas.microsoft.com/office/powerpoint/2010/main" val="3489827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610</Words>
  <Application>Microsoft Office PowerPoint</Application>
  <PresentationFormat>On-screen Show (4:3)</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PowerPoint Presentation</vt:lpstr>
      <vt:lpstr>PowerPoint Presentation</vt:lpstr>
      <vt:lpstr>  </vt:lpstr>
      <vt:lpstr>PowerPoint Presentation</vt:lpstr>
      <vt:lpstr> </vt:lpstr>
      <vt:lpstr>PowerPoint Presentation</vt:lpstr>
    </vt:vector>
  </TitlesOfParts>
  <Company>School District of Clay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4</cp:revision>
  <dcterms:created xsi:type="dcterms:W3CDTF">2015-02-05T19:30:01Z</dcterms:created>
  <dcterms:modified xsi:type="dcterms:W3CDTF">2016-03-28T18:54:53Z</dcterms:modified>
</cp:coreProperties>
</file>