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9" r:id="rId4"/>
    <p:sldId id="260" r:id="rId5"/>
    <p:sldId id="261" r:id="rId6"/>
    <p:sldId id="262" r:id="rId7"/>
    <p:sldId id="263" r:id="rId8"/>
    <p:sldId id="277"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08" y="-10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7D03A-6AF3-4A5A-A95E-0D41B324DA7A}" type="datetimeFigureOut">
              <a:rPr lang="en-US" smtClean="0"/>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E49C1-FFB8-4814-9646-97D5A55EA09E}" type="slidenum">
              <a:rPr lang="en-US" smtClean="0"/>
              <a:t>‹#›</a:t>
            </a:fld>
            <a:endParaRPr lang="en-US"/>
          </a:p>
        </p:txBody>
      </p:sp>
    </p:spTree>
    <p:extLst>
      <p:ext uri="{BB962C8B-B14F-4D97-AF65-F5344CB8AC3E}">
        <p14:creationId xmlns:p14="http://schemas.microsoft.com/office/powerpoint/2010/main" val="263854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C27AC93-BF01-4335-B172-DD66221EFDC3}" type="slidenum">
              <a:rPr lang="en-US" altLang="en-US" sz="1200" smtClean="0"/>
              <a:pPr/>
              <a:t>3</a:t>
            </a:fld>
            <a:endParaRPr lang="en-US" altLang="en-US" sz="1200" smtClean="0"/>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ChangeArrowheads="1"/>
          </p:cNvSpPr>
          <p:nvPr/>
        </p:nvSpPr>
        <p:spPr bwMode="auto">
          <a:xfrm>
            <a:off x="3886200" y="0"/>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41987" name="Rectangle 1027"/>
          <p:cNvSpPr>
            <a:spLocks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r>
              <a:rPr lang="en-US" altLang="en-US" sz="1200"/>
              <a:t>1</a:t>
            </a:r>
          </a:p>
        </p:txBody>
      </p:sp>
      <p:sp>
        <p:nvSpPr>
          <p:cNvPr id="41988" name="Rectangle 1028"/>
          <p:cNvSpPr>
            <a:spLocks noChangeArrowheads="1"/>
          </p:cNvSpPr>
          <p:nvPr/>
        </p:nvSpPr>
        <p:spPr bwMode="auto">
          <a:xfrm>
            <a:off x="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41989" name="Rectangle 1029"/>
          <p:cNvSpPr>
            <a:spLocks noChangeArrowheads="1"/>
          </p:cNvSpPr>
          <p:nvPr/>
        </p:nvSpPr>
        <p:spPr bwMode="auto">
          <a:xfrm>
            <a:off x="0" y="0"/>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41990" name="Rectangle 1030"/>
          <p:cNvSpPr>
            <a:spLocks noChangeArrowheads="1" noTextEdit="1"/>
          </p:cNvSpPr>
          <p:nvPr>
            <p:ph type="sldImg"/>
          </p:nvPr>
        </p:nvSpPr>
        <p:spPr>
          <a:ln cap="flat"/>
        </p:spPr>
      </p:sp>
      <p:sp>
        <p:nvSpPr>
          <p:cNvPr id="41991" name="Rectangle 103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671F027-026C-41C4-8193-79DD70413789}" type="slidenum">
              <a:rPr lang="en-US" altLang="en-US" sz="1200" smtClean="0"/>
              <a:pPr/>
              <a:t>4</a:t>
            </a:fld>
            <a:endParaRPr lang="en-US" altLang="en-US" sz="1200" smtClean="0"/>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DFD9DB5-6032-4CB2-B65B-493F96F3FE93}" type="slidenum">
              <a:rPr lang="en-US" altLang="en-US" sz="1200" smtClean="0"/>
              <a:pPr/>
              <a:t>5</a:t>
            </a:fld>
            <a:endParaRPr lang="en-US" altLang="en-US" sz="1200" smtClean="0"/>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4E2BF12-EA79-4F99-AF52-F16369AF29A7}" type="slidenum">
              <a:rPr lang="en-US" altLang="en-US" sz="1200" smtClean="0"/>
              <a:pPr/>
              <a:t>6</a:t>
            </a:fld>
            <a:endParaRPr lang="en-US" altLang="en-US" sz="1200" smtClean="0"/>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2DD9CF8-BE3D-415A-A0BD-7D1D385233FA}" type="slidenum">
              <a:rPr lang="en-US" altLang="en-US" sz="1200" smtClean="0"/>
              <a:pPr/>
              <a:t>7</a:t>
            </a:fld>
            <a:endParaRPr lang="en-US" altLang="en-US" sz="1200" smtClean="0"/>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0F6F478-AA98-4BD6-89B3-BBF21CE294AB}" type="slidenum">
              <a:rPr lang="en-US" altLang="en-US" sz="1200" smtClean="0"/>
              <a:pPr/>
              <a:t>9</a:t>
            </a:fld>
            <a:endParaRPr lang="en-US" altLang="en-US" sz="1200" smtClean="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D693DEA-4A33-424D-BA02-85226AFD1867}" type="slidenum">
              <a:rPr lang="en-US" altLang="en-US" sz="1200" smtClean="0"/>
              <a:pPr/>
              <a:t>10</a:t>
            </a:fld>
            <a:endParaRPr lang="en-US" altLang="en-US" sz="1200" smtClean="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88FC878-2CF2-46A2-9980-FB399D639DF8}" type="slidenum">
              <a:rPr lang="en-US" altLang="en-US" sz="1200" smtClean="0"/>
              <a:pPr/>
              <a:t>11</a:t>
            </a:fld>
            <a:endParaRPr lang="en-US" altLang="en-US" sz="1200" smtClean="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5501F65-7168-477A-8626-24C72FDB4E4B}" type="slidenum">
              <a:rPr lang="en-US" altLang="en-US" sz="1200" smtClean="0"/>
              <a:pPr/>
              <a:t>12</a:t>
            </a:fld>
            <a:endParaRPr lang="en-US" altLang="en-US" sz="1200" smtClean="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3A7B5C7-55B1-465C-8252-3CD4B522B82D}" type="datetimeFigureOut">
              <a:rPr lang="en-US" smtClean="0"/>
              <a:t>3/3/2016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892BAA5-15B2-4DE8-A2F7-3AA66EF81F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A7B5C7-55B1-465C-8252-3CD4B522B82D}"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BAA5-15B2-4DE8-A2F7-3AA66EF81F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A7B5C7-55B1-465C-8252-3CD4B522B82D}"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BAA5-15B2-4DE8-A2F7-3AA66EF81F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A7B5C7-55B1-465C-8252-3CD4B522B82D}"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BAA5-15B2-4DE8-A2F7-3AA66EF81F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3A7B5C7-55B1-465C-8252-3CD4B522B82D}"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BAA5-15B2-4DE8-A2F7-3AA66EF81F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A7B5C7-55B1-465C-8252-3CD4B522B82D}"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BAA5-15B2-4DE8-A2F7-3AA66EF81F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A7B5C7-55B1-465C-8252-3CD4B522B82D}"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2BAA5-15B2-4DE8-A2F7-3AA66EF81F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A7B5C7-55B1-465C-8252-3CD4B522B82D}"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2BAA5-15B2-4DE8-A2F7-3AA66EF81F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7B5C7-55B1-465C-8252-3CD4B522B82D}" type="datetimeFigureOut">
              <a:rPr lang="en-US" smtClean="0"/>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2BAA5-15B2-4DE8-A2F7-3AA66EF81F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A7B5C7-55B1-465C-8252-3CD4B522B82D}"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BAA5-15B2-4DE8-A2F7-3AA66EF81F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3A7B5C7-55B1-465C-8252-3CD4B522B82D}"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892BAA5-15B2-4DE8-A2F7-3AA66EF81FB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A7B5C7-55B1-465C-8252-3CD4B522B82D}" type="datetimeFigureOut">
              <a:rPr lang="en-US" smtClean="0"/>
              <a:t>3/3/2016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892BAA5-15B2-4DE8-A2F7-3AA66EF81FB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200" dirty="0" smtClean="0"/>
              <a:t>Water</a:t>
            </a:r>
            <a:r>
              <a:rPr lang="en-US" dirty="0" smtClean="0"/>
              <a:t>:</a:t>
            </a:r>
            <a:br>
              <a:rPr lang="en-US" dirty="0" smtClean="0"/>
            </a:br>
            <a:r>
              <a:rPr lang="en-US" dirty="0" smtClean="0"/>
              <a:t>What you need to know!</a:t>
            </a:r>
            <a:endParaRPr lang="en-US" dirty="0"/>
          </a:p>
        </p:txBody>
      </p:sp>
      <p:sp>
        <p:nvSpPr>
          <p:cNvPr id="3" name="Subtitle 2"/>
          <p:cNvSpPr>
            <a:spLocks noGrp="1"/>
          </p:cNvSpPr>
          <p:nvPr>
            <p:ph type="subTitle" idx="1"/>
          </p:nvPr>
        </p:nvSpPr>
        <p:spPr>
          <a:xfrm>
            <a:off x="533400" y="3505200"/>
            <a:ext cx="7854696" cy="1475936"/>
          </a:xfrm>
        </p:spPr>
        <p:txBody>
          <a:bodyPr/>
          <a:lstStyle/>
          <a:p>
            <a:r>
              <a:rPr lang="en-US" dirty="0"/>
              <a:t>SC.912.L.18.12 Properties of Water</a:t>
            </a:r>
          </a:p>
        </p:txBody>
      </p:sp>
    </p:spTree>
    <p:extLst>
      <p:ext uri="{BB962C8B-B14F-4D97-AF65-F5344CB8AC3E}">
        <p14:creationId xmlns:p14="http://schemas.microsoft.com/office/powerpoint/2010/main" val="3010511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447800" y="914400"/>
            <a:ext cx="61118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Ice is therefore less dense than liquid water, causing it to float..</a:t>
            </a:r>
          </a:p>
        </p:txBody>
      </p:sp>
      <p:sp>
        <p:nvSpPr>
          <p:cNvPr id="23556" name="Text Box 4"/>
          <p:cNvSpPr txBox="1">
            <a:spLocks noChangeArrowheads="1"/>
          </p:cNvSpPr>
          <p:nvPr/>
        </p:nvSpPr>
        <p:spPr bwMode="auto">
          <a:xfrm>
            <a:off x="1524000" y="1828800"/>
            <a:ext cx="3919538"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i="1">
                <a:latin typeface="Charcoal" charset="0"/>
              </a:rPr>
              <a:t>Why is this a good thing?</a:t>
            </a:r>
            <a:endParaRPr lang="en-US" altLang="en-US">
              <a:latin typeface="Charcoal" charset="0"/>
            </a:endParaRPr>
          </a:p>
        </p:txBody>
      </p:sp>
      <p:sp>
        <p:nvSpPr>
          <p:cNvPr id="13316" name="Text Box 5"/>
          <p:cNvSpPr txBox="1">
            <a:spLocks noChangeArrowheads="1"/>
          </p:cNvSpPr>
          <p:nvPr/>
        </p:nvSpPr>
        <p:spPr bwMode="auto">
          <a:xfrm>
            <a:off x="1431925" y="26304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558" name="Rectangle 6"/>
          <p:cNvSpPr>
            <a:spLocks noChangeArrowheads="1"/>
          </p:cNvSpPr>
          <p:nvPr/>
        </p:nvSpPr>
        <p:spPr bwMode="auto">
          <a:xfrm>
            <a:off x="0" y="3048000"/>
            <a:ext cx="32004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lvl="1" eaLnBrk="1" hangingPunct="1">
              <a:spcBef>
                <a:spcPct val="20000"/>
              </a:spcBef>
              <a:buFontTx/>
              <a:buChar char="–"/>
            </a:pPr>
            <a:r>
              <a:rPr lang="en-US" altLang="en-US"/>
              <a:t>If ice sank, it wouldn’t thaw</a:t>
            </a:r>
          </a:p>
          <a:p>
            <a:pPr lvl="1" eaLnBrk="1" hangingPunct="1">
              <a:spcBef>
                <a:spcPct val="20000"/>
              </a:spcBef>
              <a:buFontTx/>
              <a:buChar char="–"/>
            </a:pPr>
            <a:r>
              <a:rPr lang="en-US" altLang="en-US"/>
              <a:t>Creates a blanket of insulation</a:t>
            </a:r>
          </a:p>
        </p:txBody>
      </p:sp>
      <p:pic>
        <p:nvPicPr>
          <p:cNvPr id="13318" name="Picture 7" descr="02-13x1-IceFis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14600"/>
            <a:ext cx="5380038"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739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linds(horizontal)">
                                      <p:cBhvr>
                                        <p:cTn id="7" dur="10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558">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5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609600" y="228600"/>
            <a:ext cx="7772400" cy="11430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909638" indent="-909638" defTabSz="854075" eaLnBrk="1" hangingPunct="1"/>
            <a:r>
              <a:rPr lang="en-US" altLang="en-US" smtClean="0"/>
              <a:t>Water is the universal solvent</a:t>
            </a:r>
          </a:p>
        </p:txBody>
      </p:sp>
      <p:sp>
        <p:nvSpPr>
          <p:cNvPr id="29700" name="Rectangle 4"/>
          <p:cNvSpPr>
            <a:spLocks noChangeArrowheads="1"/>
          </p:cNvSpPr>
          <p:nvPr/>
        </p:nvSpPr>
        <p:spPr bwMode="auto">
          <a:xfrm>
            <a:off x="0" y="1524000"/>
            <a:ext cx="86487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FontTx/>
              <a:buChar char="•"/>
            </a:pPr>
            <a:r>
              <a:rPr lang="en-US" altLang="en-US" sz="2800" b="1"/>
              <a:t>Solution</a:t>
            </a:r>
            <a:r>
              <a:rPr lang="en-US" altLang="en-US" sz="2800"/>
              <a:t> - a homogenous mixture of two or more substances :  aqueous solutions </a:t>
            </a:r>
          </a:p>
          <a:p>
            <a:pPr eaLnBrk="1" hangingPunct="1">
              <a:spcBef>
                <a:spcPct val="20000"/>
              </a:spcBef>
              <a:buFontTx/>
              <a:buChar char="•"/>
            </a:pPr>
            <a:r>
              <a:rPr lang="en-US" altLang="en-US" sz="2800" b="1"/>
              <a:t>Solvent</a:t>
            </a:r>
            <a:r>
              <a:rPr lang="en-US" altLang="en-US" sz="2800"/>
              <a:t> - dissolving 							agent (water)</a:t>
            </a:r>
          </a:p>
          <a:p>
            <a:pPr eaLnBrk="1" hangingPunct="1">
              <a:spcBef>
                <a:spcPct val="20000"/>
              </a:spcBef>
              <a:buFontTx/>
              <a:buChar char="•"/>
            </a:pPr>
            <a:r>
              <a:rPr lang="en-US" altLang="en-US" sz="2800" b="1"/>
              <a:t>Solute</a:t>
            </a:r>
            <a:r>
              <a:rPr lang="en-US" altLang="en-US" sz="2800"/>
              <a:t> - substance							dissolved	</a:t>
            </a:r>
          </a:p>
          <a:p>
            <a:pPr eaLnBrk="1" hangingPunct="1">
              <a:spcBef>
                <a:spcPct val="20000"/>
              </a:spcBef>
              <a:buFontTx/>
              <a:buChar char="•"/>
            </a:pPr>
            <a:r>
              <a:rPr lang="en-US" altLang="en-US" sz="2800"/>
              <a:t>Polar or charged solutes </a:t>
            </a:r>
          </a:p>
          <a:p>
            <a:pPr eaLnBrk="1" hangingPunct="1">
              <a:spcBef>
                <a:spcPct val="20000"/>
              </a:spcBef>
            </a:pPr>
            <a:r>
              <a:rPr lang="en-US" altLang="en-US" sz="2800"/>
              <a:t>		can “stick” to water </a:t>
            </a:r>
          </a:p>
          <a:p>
            <a:pPr eaLnBrk="1" hangingPunct="1">
              <a:spcBef>
                <a:spcPct val="20000"/>
              </a:spcBef>
            </a:pPr>
            <a:r>
              <a:rPr lang="en-US" altLang="en-US" sz="2800"/>
              <a:t>		molecules 											</a:t>
            </a: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b="3246"/>
          <a:stretch>
            <a:fillRect/>
          </a:stretch>
        </p:blipFill>
        <p:spPr bwMode="auto">
          <a:xfrm>
            <a:off x="4975225" y="2438400"/>
            <a:ext cx="37925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2743200" y="5334000"/>
            <a:ext cx="2338388"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800"/>
              <a:t>(i.e. Dissolve)</a:t>
            </a:r>
          </a:p>
        </p:txBody>
      </p:sp>
    </p:spTree>
    <p:extLst>
      <p:ext uri="{BB962C8B-B14F-4D97-AF65-F5344CB8AC3E}">
        <p14:creationId xmlns:p14="http://schemas.microsoft.com/office/powerpoint/2010/main" val="3443179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wipe(left)">
                                      <p:cBhvr>
                                        <p:cTn id="7" dur="500"/>
                                        <p:tgtEl>
                                          <p:spTgt spid="29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wipe(left)">
                                      <p:cBhvr>
                                        <p:cTn id="12" dur="500"/>
                                        <p:tgtEl>
                                          <p:spTgt spid="297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00">
                                            <p:txEl>
                                              <p:pRg st="2" end="2"/>
                                            </p:txEl>
                                          </p:spTgt>
                                        </p:tgtEl>
                                        <p:attrNameLst>
                                          <p:attrName>style.visibility</p:attrName>
                                        </p:attrNameLst>
                                      </p:cBhvr>
                                      <p:to>
                                        <p:strVal val="visible"/>
                                      </p:to>
                                    </p:set>
                                    <p:animEffect transition="in" filter="wipe(left)">
                                      <p:cBhvr>
                                        <p:cTn id="17" dur="500"/>
                                        <p:tgtEl>
                                          <p:spTgt spid="297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0">
                                            <p:txEl>
                                              <p:pRg st="3" end="3"/>
                                            </p:txEl>
                                          </p:spTgt>
                                        </p:tgtEl>
                                        <p:attrNameLst>
                                          <p:attrName>style.visibility</p:attrName>
                                        </p:attrNameLst>
                                      </p:cBhvr>
                                      <p:to>
                                        <p:strVal val="visible"/>
                                      </p:to>
                                    </p:set>
                                    <p:animEffect transition="in" filter="wipe(left)">
                                      <p:cBhvr>
                                        <p:cTn id="22" dur="500"/>
                                        <p:tgtEl>
                                          <p:spTgt spid="2970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700">
                                            <p:txEl>
                                              <p:pRg st="4" end="4"/>
                                            </p:txEl>
                                          </p:spTgt>
                                        </p:tgtEl>
                                        <p:attrNameLst>
                                          <p:attrName>style.visibility</p:attrName>
                                        </p:attrNameLst>
                                      </p:cBhvr>
                                      <p:to>
                                        <p:strVal val="visible"/>
                                      </p:to>
                                    </p:set>
                                    <p:animEffect transition="in" filter="wipe(left)">
                                      <p:cBhvr>
                                        <p:cTn id="27" dur="500"/>
                                        <p:tgtEl>
                                          <p:spTgt spid="2970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700">
                                            <p:txEl>
                                              <p:pRg st="5" end="5"/>
                                            </p:txEl>
                                          </p:spTgt>
                                        </p:tgtEl>
                                        <p:attrNameLst>
                                          <p:attrName>style.visibility</p:attrName>
                                        </p:attrNameLst>
                                      </p:cBhvr>
                                      <p:to>
                                        <p:strVal val="visible"/>
                                      </p:to>
                                    </p:set>
                                    <p:animEffect transition="in" filter="wipe(left)">
                                      <p:cBhvr>
                                        <p:cTn id="32" dur="500"/>
                                        <p:tgtEl>
                                          <p:spTgt spid="2970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9701"/>
                                        </p:tgtEl>
                                        <p:attrNameLst>
                                          <p:attrName>style.visibility</p:attrName>
                                        </p:attrNameLst>
                                      </p:cBhvr>
                                      <p:to>
                                        <p:strVal val="visible"/>
                                      </p:to>
                                    </p:set>
                                    <p:anim calcmode="lin" valueType="num">
                                      <p:cBhvr additive="base">
                                        <p:cTn id="37" dur="500" fill="hold"/>
                                        <p:tgtEl>
                                          <p:spTgt spid="29701"/>
                                        </p:tgtEl>
                                        <p:attrNameLst>
                                          <p:attrName>ppt_x</p:attrName>
                                        </p:attrNameLst>
                                      </p:cBhvr>
                                      <p:tavLst>
                                        <p:tav tm="0">
                                          <p:val>
                                            <p:strVal val="0-#ppt_w/2"/>
                                          </p:val>
                                        </p:tav>
                                        <p:tav tm="100000">
                                          <p:val>
                                            <p:strVal val="#ppt_x"/>
                                          </p:val>
                                        </p:tav>
                                      </p:tavLst>
                                    </p:anim>
                                    <p:anim calcmode="lin" valueType="num">
                                      <p:cBhvr additive="base">
                                        <p:cTn id="38"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70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grpId="1" nodeType="clickEffect">
                                  <p:stCondLst>
                                    <p:cond delay="0"/>
                                  </p:stCondLst>
                                  <p:childTnLst>
                                    <p:animEffect transition="out" filter="dissolve">
                                      <p:cBhvr>
                                        <p:cTn id="46" dur="500"/>
                                        <p:tgtEl>
                                          <p:spTgt spid="29702"/>
                                        </p:tgtEl>
                                      </p:cBhvr>
                                    </p:animEffect>
                                    <p:set>
                                      <p:cBhvr>
                                        <p:cTn id="47" dur="1" fill="hold">
                                          <p:stCondLst>
                                            <p:cond delay="499"/>
                                          </p:stCondLst>
                                        </p:cTn>
                                        <p:tgtEl>
                                          <p:spTgt spid="297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bldLvl="2" autoUpdateAnimBg="0"/>
      <p:bldP spid="29702" grpId="0"/>
      <p:bldP spid="2970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
          <p:cNvGrpSpPr>
            <a:grpSpLocks/>
          </p:cNvGrpSpPr>
          <p:nvPr/>
        </p:nvGrpSpPr>
        <p:grpSpPr bwMode="auto">
          <a:xfrm>
            <a:off x="673100" y="1676400"/>
            <a:ext cx="8102600" cy="4265613"/>
            <a:chOff x="384" y="560"/>
            <a:chExt cx="5104" cy="2687"/>
          </a:xfrm>
        </p:grpSpPr>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560"/>
              <a:ext cx="2217" cy="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 y="560"/>
              <a:ext cx="2384" cy="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p:cNvSpPr txBox="1">
              <a:spLocks noChangeArrowheads="1"/>
            </p:cNvSpPr>
            <p:nvPr/>
          </p:nvSpPr>
          <p:spPr bwMode="auto">
            <a:xfrm>
              <a:off x="1083" y="1299"/>
              <a:ext cx="39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t>Na</a:t>
              </a:r>
              <a:r>
                <a:rPr lang="en-US" altLang="en-US" b="1" baseline="30000"/>
                <a:t>+</a:t>
              </a:r>
              <a:endParaRPr lang="en-US" altLang="en-US" b="1"/>
            </a:p>
          </p:txBody>
        </p:sp>
        <p:sp>
          <p:nvSpPr>
            <p:cNvPr id="15366" name="Text Box 7"/>
            <p:cNvSpPr txBox="1">
              <a:spLocks noChangeArrowheads="1"/>
            </p:cNvSpPr>
            <p:nvPr/>
          </p:nvSpPr>
          <p:spPr bwMode="auto">
            <a:xfrm>
              <a:off x="4091" y="1667"/>
              <a:ext cx="34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t>Cl</a:t>
              </a:r>
              <a:r>
                <a:rPr lang="en-US" altLang="en-US" b="1" baseline="30000"/>
                <a:t>–</a:t>
              </a:r>
              <a:endParaRPr lang="en-US" altLang="en-US" b="1"/>
            </a:p>
          </p:txBody>
        </p:sp>
        <p:sp>
          <p:nvSpPr>
            <p:cNvPr id="15367" name="Text Box 8"/>
            <p:cNvSpPr txBox="1">
              <a:spLocks noChangeArrowheads="1"/>
            </p:cNvSpPr>
            <p:nvPr/>
          </p:nvSpPr>
          <p:spPr bwMode="auto">
            <a:xfrm>
              <a:off x="1315" y="718"/>
              <a:ext cx="187"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68" name="Text Box 9"/>
            <p:cNvSpPr txBox="1">
              <a:spLocks noChangeArrowheads="1"/>
            </p:cNvSpPr>
            <p:nvPr/>
          </p:nvSpPr>
          <p:spPr bwMode="auto">
            <a:xfrm>
              <a:off x="1867" y="782"/>
              <a:ext cx="187"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69" name="Text Box 10"/>
            <p:cNvSpPr txBox="1">
              <a:spLocks noChangeArrowheads="1"/>
            </p:cNvSpPr>
            <p:nvPr/>
          </p:nvSpPr>
          <p:spPr bwMode="auto">
            <a:xfrm>
              <a:off x="1539" y="1174"/>
              <a:ext cx="187"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70" name="Text Box 11"/>
            <p:cNvSpPr txBox="1">
              <a:spLocks noChangeArrowheads="1"/>
            </p:cNvSpPr>
            <p:nvPr/>
          </p:nvSpPr>
          <p:spPr bwMode="auto">
            <a:xfrm>
              <a:off x="2059" y="1302"/>
              <a:ext cx="187"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71" name="Text Box 12"/>
            <p:cNvSpPr txBox="1">
              <a:spLocks noChangeArrowheads="1"/>
            </p:cNvSpPr>
            <p:nvPr/>
          </p:nvSpPr>
          <p:spPr bwMode="auto">
            <a:xfrm>
              <a:off x="2091" y="1830"/>
              <a:ext cx="187"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72" name="Text Box 13"/>
            <p:cNvSpPr txBox="1">
              <a:spLocks noChangeArrowheads="1"/>
            </p:cNvSpPr>
            <p:nvPr/>
          </p:nvSpPr>
          <p:spPr bwMode="auto">
            <a:xfrm>
              <a:off x="1483" y="1742"/>
              <a:ext cx="187"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73" name="Text Box 14"/>
            <p:cNvSpPr txBox="1">
              <a:spLocks noChangeArrowheads="1"/>
            </p:cNvSpPr>
            <p:nvPr/>
          </p:nvSpPr>
          <p:spPr bwMode="auto">
            <a:xfrm>
              <a:off x="763" y="1038"/>
              <a:ext cx="187"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74" name="Text Box 15"/>
            <p:cNvSpPr txBox="1">
              <a:spLocks noChangeArrowheads="1"/>
            </p:cNvSpPr>
            <p:nvPr/>
          </p:nvSpPr>
          <p:spPr bwMode="auto">
            <a:xfrm>
              <a:off x="1003" y="1638"/>
              <a:ext cx="187"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75" name="Text Box 16"/>
            <p:cNvSpPr txBox="1">
              <a:spLocks noChangeArrowheads="1"/>
            </p:cNvSpPr>
            <p:nvPr/>
          </p:nvSpPr>
          <p:spPr bwMode="auto">
            <a:xfrm>
              <a:off x="659" y="1710"/>
              <a:ext cx="187"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76" name="Text Box 17"/>
            <p:cNvSpPr txBox="1">
              <a:spLocks noChangeArrowheads="1"/>
            </p:cNvSpPr>
            <p:nvPr/>
          </p:nvSpPr>
          <p:spPr bwMode="auto">
            <a:xfrm>
              <a:off x="1043" y="2174"/>
              <a:ext cx="187"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77" name="Text Box 18"/>
            <p:cNvSpPr txBox="1">
              <a:spLocks noChangeArrowheads="1"/>
            </p:cNvSpPr>
            <p:nvPr/>
          </p:nvSpPr>
          <p:spPr bwMode="auto">
            <a:xfrm>
              <a:off x="1523" y="2222"/>
              <a:ext cx="187"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78" name="Text Box 19"/>
            <p:cNvSpPr txBox="1">
              <a:spLocks noChangeArrowheads="1"/>
            </p:cNvSpPr>
            <p:nvPr/>
          </p:nvSpPr>
          <p:spPr bwMode="auto">
            <a:xfrm>
              <a:off x="3873" y="862"/>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79" name="Text Box 20"/>
            <p:cNvSpPr txBox="1">
              <a:spLocks noChangeArrowheads="1"/>
            </p:cNvSpPr>
            <p:nvPr/>
          </p:nvSpPr>
          <p:spPr bwMode="auto">
            <a:xfrm>
              <a:off x="4193" y="814"/>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80" name="Text Box 21"/>
            <p:cNvSpPr txBox="1">
              <a:spLocks noChangeArrowheads="1"/>
            </p:cNvSpPr>
            <p:nvPr/>
          </p:nvSpPr>
          <p:spPr bwMode="auto">
            <a:xfrm>
              <a:off x="4569" y="902"/>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81" name="Text Box 22"/>
            <p:cNvSpPr txBox="1">
              <a:spLocks noChangeArrowheads="1"/>
            </p:cNvSpPr>
            <p:nvPr/>
          </p:nvSpPr>
          <p:spPr bwMode="auto">
            <a:xfrm>
              <a:off x="4809" y="1094"/>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82" name="Text Box 23"/>
            <p:cNvSpPr txBox="1">
              <a:spLocks noChangeArrowheads="1"/>
            </p:cNvSpPr>
            <p:nvPr/>
          </p:nvSpPr>
          <p:spPr bwMode="auto">
            <a:xfrm>
              <a:off x="5113" y="1462"/>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83" name="Text Box 24"/>
            <p:cNvSpPr txBox="1">
              <a:spLocks noChangeArrowheads="1"/>
            </p:cNvSpPr>
            <p:nvPr/>
          </p:nvSpPr>
          <p:spPr bwMode="auto">
            <a:xfrm>
              <a:off x="4849" y="1750"/>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84" name="Text Box 25"/>
            <p:cNvSpPr txBox="1">
              <a:spLocks noChangeArrowheads="1"/>
            </p:cNvSpPr>
            <p:nvPr/>
          </p:nvSpPr>
          <p:spPr bwMode="auto">
            <a:xfrm>
              <a:off x="3689" y="1478"/>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85" name="Text Box 26"/>
            <p:cNvSpPr txBox="1">
              <a:spLocks noChangeArrowheads="1"/>
            </p:cNvSpPr>
            <p:nvPr/>
          </p:nvSpPr>
          <p:spPr bwMode="auto">
            <a:xfrm>
              <a:off x="3961" y="1198"/>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86" name="Text Box 27"/>
            <p:cNvSpPr txBox="1">
              <a:spLocks noChangeArrowheads="1"/>
            </p:cNvSpPr>
            <p:nvPr/>
          </p:nvSpPr>
          <p:spPr bwMode="auto">
            <a:xfrm>
              <a:off x="3297" y="1390"/>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87" name="Text Box 28"/>
            <p:cNvSpPr txBox="1">
              <a:spLocks noChangeArrowheads="1"/>
            </p:cNvSpPr>
            <p:nvPr/>
          </p:nvSpPr>
          <p:spPr bwMode="auto">
            <a:xfrm>
              <a:off x="3409" y="1022"/>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88" name="Text Box 29"/>
            <p:cNvSpPr txBox="1">
              <a:spLocks noChangeArrowheads="1"/>
            </p:cNvSpPr>
            <p:nvPr/>
          </p:nvSpPr>
          <p:spPr bwMode="auto">
            <a:xfrm>
              <a:off x="4529" y="2350"/>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89" name="Text Box 30"/>
            <p:cNvSpPr txBox="1">
              <a:spLocks noChangeArrowheads="1"/>
            </p:cNvSpPr>
            <p:nvPr/>
          </p:nvSpPr>
          <p:spPr bwMode="auto">
            <a:xfrm>
              <a:off x="4729" y="2126"/>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90" name="Text Box 31"/>
            <p:cNvSpPr txBox="1">
              <a:spLocks noChangeArrowheads="1"/>
            </p:cNvSpPr>
            <p:nvPr/>
          </p:nvSpPr>
          <p:spPr bwMode="auto">
            <a:xfrm>
              <a:off x="3881" y="2174"/>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91" name="Text Box 32"/>
            <p:cNvSpPr txBox="1">
              <a:spLocks noChangeArrowheads="1"/>
            </p:cNvSpPr>
            <p:nvPr/>
          </p:nvSpPr>
          <p:spPr bwMode="auto">
            <a:xfrm>
              <a:off x="4273" y="2134"/>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92" name="Text Box 33"/>
            <p:cNvSpPr txBox="1">
              <a:spLocks noChangeArrowheads="1"/>
            </p:cNvSpPr>
            <p:nvPr/>
          </p:nvSpPr>
          <p:spPr bwMode="auto">
            <a:xfrm>
              <a:off x="3249" y="1934"/>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93" name="Text Box 34"/>
            <p:cNvSpPr txBox="1">
              <a:spLocks noChangeArrowheads="1"/>
            </p:cNvSpPr>
            <p:nvPr/>
          </p:nvSpPr>
          <p:spPr bwMode="auto">
            <a:xfrm>
              <a:off x="3537" y="2190"/>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94" name="Text Box 35"/>
            <p:cNvSpPr txBox="1">
              <a:spLocks noChangeArrowheads="1"/>
            </p:cNvSpPr>
            <p:nvPr/>
          </p:nvSpPr>
          <p:spPr bwMode="auto">
            <a:xfrm>
              <a:off x="4537" y="1366"/>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sp>
          <p:nvSpPr>
            <p:cNvPr id="15395" name="Text Box 36"/>
            <p:cNvSpPr txBox="1">
              <a:spLocks noChangeArrowheads="1"/>
            </p:cNvSpPr>
            <p:nvPr/>
          </p:nvSpPr>
          <p:spPr bwMode="auto">
            <a:xfrm>
              <a:off x="4585" y="1662"/>
              <a:ext cx="19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t>+</a:t>
              </a:r>
            </a:p>
          </p:txBody>
        </p:sp>
      </p:grpSp>
    </p:spTree>
    <p:extLst>
      <p:ext uri="{BB962C8B-B14F-4D97-AF65-F5344CB8AC3E}">
        <p14:creationId xmlns:p14="http://schemas.microsoft.com/office/powerpoint/2010/main" val="3311078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pitchFamily="18" charset="0"/>
              </a:defRPr>
            </a:lvl1pPr>
            <a:lvl2pPr marL="742950" indent="-285750">
              <a:spcBef>
                <a:spcPct val="20000"/>
              </a:spcBef>
              <a:buSzPct val="100000"/>
              <a:buChar char="–"/>
              <a:defRPr sz="2800">
                <a:solidFill>
                  <a:schemeClr val="tx1"/>
                </a:solidFill>
                <a:latin typeface="Times" pitchFamily="18" charset="0"/>
              </a:defRPr>
            </a:lvl2pPr>
            <a:lvl3pPr marL="1143000" indent="-228600">
              <a:spcBef>
                <a:spcPct val="20000"/>
              </a:spcBef>
              <a:buSzPct val="100000"/>
              <a:buChar char="•"/>
              <a:defRPr sz="2400">
                <a:solidFill>
                  <a:schemeClr val="tx1"/>
                </a:solidFill>
                <a:latin typeface="Times" pitchFamily="18" charset="0"/>
              </a:defRPr>
            </a:lvl3pPr>
            <a:lvl4pPr marL="1600200" indent="-228600">
              <a:spcBef>
                <a:spcPct val="20000"/>
              </a:spcBef>
              <a:buSzPct val="100000"/>
              <a:buChar char="–"/>
              <a:defRPr sz="2000">
                <a:solidFill>
                  <a:schemeClr val="tx1"/>
                </a:solidFill>
                <a:latin typeface="Times" pitchFamily="18" charset="0"/>
              </a:defRPr>
            </a:lvl4pPr>
            <a:lvl5pPr marL="2057400" indent="-22860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spcBef>
                <a:spcPct val="0"/>
              </a:spcBef>
              <a:buSzTx/>
              <a:buFontTx/>
              <a:buNone/>
            </a:pPr>
            <a:endParaRPr lang="en-US" altLang="en-US" sz="2400"/>
          </a:p>
        </p:txBody>
      </p:sp>
      <p:sp>
        <p:nvSpPr>
          <p:cNvPr id="3075" name="Rectangle 3"/>
          <p:cNvSpPr>
            <a:spLocks noChangeArrowheads="1"/>
          </p:cNvSpPr>
          <p:nvPr/>
        </p:nvSpPr>
        <p:spPr bwMode="auto">
          <a:xfrm>
            <a:off x="5029200" y="579120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pitchFamily="18" charset="0"/>
              </a:defRPr>
            </a:lvl1pPr>
            <a:lvl2pPr marL="742950" indent="-285750">
              <a:spcBef>
                <a:spcPct val="20000"/>
              </a:spcBef>
              <a:buSzPct val="100000"/>
              <a:buChar char="–"/>
              <a:defRPr sz="2800">
                <a:solidFill>
                  <a:schemeClr val="tx1"/>
                </a:solidFill>
                <a:latin typeface="Times" pitchFamily="18" charset="0"/>
              </a:defRPr>
            </a:lvl2pPr>
            <a:lvl3pPr marL="1143000" indent="-228600">
              <a:spcBef>
                <a:spcPct val="20000"/>
              </a:spcBef>
              <a:buSzPct val="100000"/>
              <a:buChar char="•"/>
              <a:defRPr sz="2400">
                <a:solidFill>
                  <a:schemeClr val="tx1"/>
                </a:solidFill>
                <a:latin typeface="Times" pitchFamily="18" charset="0"/>
              </a:defRPr>
            </a:lvl3pPr>
            <a:lvl4pPr marL="1600200" indent="-228600">
              <a:spcBef>
                <a:spcPct val="20000"/>
              </a:spcBef>
              <a:buSzPct val="100000"/>
              <a:buChar char="–"/>
              <a:defRPr sz="2000">
                <a:solidFill>
                  <a:schemeClr val="tx1"/>
                </a:solidFill>
                <a:latin typeface="Times" pitchFamily="18" charset="0"/>
              </a:defRPr>
            </a:lvl4pPr>
            <a:lvl5pPr marL="2057400" indent="-22860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spcBef>
                <a:spcPct val="0"/>
              </a:spcBef>
              <a:buSzTx/>
              <a:buFontTx/>
              <a:buNone/>
            </a:pPr>
            <a:endParaRPr lang="en-US" altLang="en-US" sz="900">
              <a:solidFill>
                <a:srgbClr val="FF0000"/>
              </a:solidFill>
            </a:endParaRPr>
          </a:p>
        </p:txBody>
      </p:sp>
      <p:sp>
        <p:nvSpPr>
          <p:cNvPr id="32772" name="Rectangle 4"/>
          <p:cNvSpPr>
            <a:spLocks noGrp="1" noChangeArrowheads="1"/>
          </p:cNvSpPr>
          <p:nvPr>
            <p:ph type="title"/>
          </p:nvPr>
        </p:nvSpPr>
        <p:spPr>
          <a:xfrm>
            <a:off x="152400" y="76200"/>
            <a:ext cx="8763000" cy="1143000"/>
          </a:xfrm>
        </p:spPr>
        <p:txBody>
          <a:bodyPr/>
          <a:lstStyle/>
          <a:p>
            <a:pPr>
              <a:defRPr/>
            </a:pPr>
            <a:r>
              <a:rPr lang="en-US" sz="4800" b="1" dirty="0" smtClean="0">
                <a:solidFill>
                  <a:schemeClr val="accent1">
                    <a:lumMod val="60000"/>
                    <a:lumOff val="40000"/>
                  </a:schemeClr>
                </a:solidFill>
                <a:effectLst>
                  <a:outerShdw blurRad="38100" dist="38100" dir="2700000" algn="tl">
                    <a:srgbClr val="000000"/>
                  </a:outerShdw>
                </a:effectLst>
                <a:latin typeface="Comic Sans MS" pitchFamily="66" charset="0"/>
              </a:rPr>
              <a:t>Water</a:t>
            </a:r>
            <a:endParaRPr lang="en-US" sz="4800" dirty="0" smtClean="0">
              <a:solidFill>
                <a:schemeClr val="accent1">
                  <a:lumMod val="60000"/>
                  <a:lumOff val="40000"/>
                </a:schemeClr>
              </a:solidFill>
              <a:effectLst>
                <a:outerShdw blurRad="38100" dist="38100" dir="2700000" algn="tl">
                  <a:srgbClr val="000000"/>
                </a:outerShdw>
              </a:effectLst>
              <a:latin typeface="Comic Sans MS" pitchFamily="66" charset="0"/>
            </a:endParaRPr>
          </a:p>
        </p:txBody>
      </p:sp>
      <p:sp>
        <p:nvSpPr>
          <p:cNvPr id="3077" name="Rectangle 5"/>
          <p:cNvSpPr>
            <a:spLocks noGrp="1" noChangeArrowheads="1"/>
          </p:cNvSpPr>
          <p:nvPr>
            <p:ph type="body" idx="1"/>
          </p:nvPr>
        </p:nvSpPr>
        <p:spPr>
          <a:xfrm>
            <a:off x="609600" y="1371600"/>
            <a:ext cx="7772400" cy="4114800"/>
          </a:xfrm>
        </p:spPr>
        <p:txBody>
          <a:bodyPr/>
          <a:lstStyle/>
          <a:p>
            <a:pPr>
              <a:defRPr/>
            </a:pPr>
            <a:r>
              <a:rPr lang="en-US" sz="3600" b="1" dirty="0" smtClean="0">
                <a:solidFill>
                  <a:schemeClr val="accent1">
                    <a:lumMod val="60000"/>
                    <a:lumOff val="40000"/>
                  </a:schemeClr>
                </a:solidFill>
                <a:latin typeface="Comic Sans MS" pitchFamily="66" charset="0"/>
              </a:rPr>
              <a:t>A water molecule (H</a:t>
            </a:r>
            <a:r>
              <a:rPr lang="en-US" sz="3600" b="1" baseline="-25000" dirty="0" smtClean="0">
                <a:solidFill>
                  <a:schemeClr val="accent1">
                    <a:lumMod val="60000"/>
                    <a:lumOff val="40000"/>
                  </a:schemeClr>
                </a:solidFill>
                <a:latin typeface="Comic Sans MS" pitchFamily="66" charset="0"/>
              </a:rPr>
              <a:t>2</a:t>
            </a:r>
            <a:r>
              <a:rPr lang="en-US" sz="3600" b="1" dirty="0" smtClean="0">
                <a:solidFill>
                  <a:schemeClr val="accent1">
                    <a:lumMod val="60000"/>
                    <a:lumOff val="40000"/>
                  </a:schemeClr>
                </a:solidFill>
                <a:latin typeface="Comic Sans MS" pitchFamily="66" charset="0"/>
              </a:rPr>
              <a:t>O), is made up of </a:t>
            </a:r>
            <a:r>
              <a:rPr lang="en-US" sz="3600" b="1" dirty="0" smtClean="0">
                <a:solidFill>
                  <a:schemeClr val="accent1">
                    <a:lumMod val="60000"/>
                    <a:lumOff val="40000"/>
                  </a:schemeClr>
                </a:solidFill>
                <a:effectLst>
                  <a:outerShdw blurRad="38100" dist="38100" dir="2700000" algn="tl">
                    <a:srgbClr val="000000">
                      <a:alpha val="43137"/>
                    </a:srgbClr>
                  </a:outerShdw>
                </a:effectLst>
                <a:latin typeface="Comic Sans MS" pitchFamily="66" charset="0"/>
              </a:rPr>
              <a:t>three</a:t>
            </a:r>
            <a:r>
              <a:rPr lang="en-US" sz="3600" b="1" dirty="0" smtClean="0">
                <a:solidFill>
                  <a:schemeClr val="accent1">
                    <a:lumMod val="60000"/>
                    <a:lumOff val="40000"/>
                  </a:schemeClr>
                </a:solidFill>
                <a:latin typeface="Comic Sans MS" pitchFamily="66" charset="0"/>
              </a:rPr>
              <a:t> atoms --- one oxygen and two hydrogen.</a:t>
            </a:r>
          </a:p>
          <a:p>
            <a:pPr>
              <a:defRPr/>
            </a:pPr>
            <a:endParaRPr lang="en-US" sz="3600" b="1" dirty="0" smtClean="0">
              <a:solidFill>
                <a:schemeClr val="accent1">
                  <a:lumMod val="60000"/>
                  <a:lumOff val="40000"/>
                </a:schemeClr>
              </a:solidFill>
              <a:latin typeface="Comic Sans MS" pitchFamily="66" charset="0"/>
            </a:endParaRPr>
          </a:p>
        </p:txBody>
      </p:sp>
      <p:grpSp>
        <p:nvGrpSpPr>
          <p:cNvPr id="3078" name="Group 16"/>
          <p:cNvGrpSpPr>
            <a:grpSpLocks/>
          </p:cNvGrpSpPr>
          <p:nvPr/>
        </p:nvGrpSpPr>
        <p:grpSpPr bwMode="auto">
          <a:xfrm>
            <a:off x="5892801" y="3885563"/>
            <a:ext cx="1752600" cy="1738313"/>
            <a:chOff x="3120" y="2313"/>
            <a:chExt cx="1104" cy="1095"/>
          </a:xfrm>
        </p:grpSpPr>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2531"/>
              <a:ext cx="1040"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0"/>
            <p:cNvSpPr txBox="1">
              <a:spLocks noChangeArrowheads="1"/>
            </p:cNvSpPr>
            <p:nvPr/>
          </p:nvSpPr>
          <p:spPr bwMode="auto">
            <a:xfrm>
              <a:off x="3148" y="2313"/>
              <a:ext cx="2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pitchFamily="18" charset="0"/>
                </a:defRPr>
              </a:lvl1pPr>
              <a:lvl2pPr marL="742950" indent="-285750">
                <a:spcBef>
                  <a:spcPct val="20000"/>
                </a:spcBef>
                <a:buSzPct val="100000"/>
                <a:buChar char="–"/>
                <a:defRPr sz="2800">
                  <a:solidFill>
                    <a:schemeClr val="tx1"/>
                  </a:solidFill>
                  <a:latin typeface="Times" pitchFamily="18" charset="0"/>
                </a:defRPr>
              </a:lvl2pPr>
              <a:lvl3pPr marL="1143000" indent="-228600">
                <a:spcBef>
                  <a:spcPct val="20000"/>
                </a:spcBef>
                <a:buSzPct val="100000"/>
                <a:buChar char="•"/>
                <a:defRPr sz="2400">
                  <a:solidFill>
                    <a:schemeClr val="tx1"/>
                  </a:solidFill>
                  <a:latin typeface="Times" pitchFamily="18" charset="0"/>
                </a:defRPr>
              </a:lvl3pPr>
              <a:lvl4pPr marL="1600200" indent="-228600">
                <a:spcBef>
                  <a:spcPct val="20000"/>
                </a:spcBef>
                <a:buSzPct val="100000"/>
                <a:buChar char="–"/>
                <a:defRPr sz="2000">
                  <a:solidFill>
                    <a:schemeClr val="tx1"/>
                  </a:solidFill>
                  <a:latin typeface="Times" pitchFamily="18" charset="0"/>
                </a:defRPr>
              </a:lvl4pPr>
              <a:lvl5pPr marL="2057400" indent="-22860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spcBef>
                  <a:spcPct val="0"/>
                </a:spcBef>
                <a:buSzTx/>
                <a:buFontTx/>
                <a:buNone/>
              </a:pPr>
              <a:r>
                <a:rPr lang="en-US" altLang="en-US" sz="2400" b="1" dirty="0" smtClean="0">
                  <a:solidFill>
                    <a:schemeClr val="accent1">
                      <a:lumMod val="60000"/>
                      <a:lumOff val="40000"/>
                    </a:schemeClr>
                  </a:solidFill>
                  <a:latin typeface="Times New Roman" pitchFamily="18" charset="0"/>
                </a:rPr>
                <a:t>H</a:t>
              </a:r>
              <a:endParaRPr lang="en-US" altLang="en-US" sz="2400" dirty="0">
                <a:solidFill>
                  <a:schemeClr val="accent1">
                    <a:lumMod val="60000"/>
                    <a:lumOff val="40000"/>
                  </a:schemeClr>
                </a:solidFill>
                <a:latin typeface="Times New Roman" pitchFamily="18" charset="0"/>
              </a:endParaRPr>
            </a:p>
          </p:txBody>
        </p:sp>
        <p:sp>
          <p:nvSpPr>
            <p:cNvPr id="3083" name="Text Box 11"/>
            <p:cNvSpPr txBox="1">
              <a:spLocks noChangeArrowheads="1"/>
            </p:cNvSpPr>
            <p:nvPr/>
          </p:nvSpPr>
          <p:spPr bwMode="auto">
            <a:xfrm>
              <a:off x="3959" y="3120"/>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pitchFamily="18" charset="0"/>
                </a:defRPr>
              </a:lvl1pPr>
              <a:lvl2pPr marL="742950" indent="-285750">
                <a:spcBef>
                  <a:spcPct val="20000"/>
                </a:spcBef>
                <a:buSzPct val="100000"/>
                <a:buChar char="–"/>
                <a:defRPr sz="2800">
                  <a:solidFill>
                    <a:schemeClr val="tx1"/>
                  </a:solidFill>
                  <a:latin typeface="Times" pitchFamily="18" charset="0"/>
                </a:defRPr>
              </a:lvl2pPr>
              <a:lvl3pPr marL="1143000" indent="-228600">
                <a:spcBef>
                  <a:spcPct val="20000"/>
                </a:spcBef>
                <a:buSzPct val="100000"/>
                <a:buChar char="•"/>
                <a:defRPr sz="2400">
                  <a:solidFill>
                    <a:schemeClr val="tx1"/>
                  </a:solidFill>
                  <a:latin typeface="Times" pitchFamily="18" charset="0"/>
                </a:defRPr>
              </a:lvl3pPr>
              <a:lvl4pPr marL="1600200" indent="-228600">
                <a:spcBef>
                  <a:spcPct val="20000"/>
                </a:spcBef>
                <a:buSzPct val="100000"/>
                <a:buChar char="–"/>
                <a:defRPr sz="2000">
                  <a:solidFill>
                    <a:schemeClr val="tx1"/>
                  </a:solidFill>
                  <a:latin typeface="Times" pitchFamily="18" charset="0"/>
                </a:defRPr>
              </a:lvl4pPr>
              <a:lvl5pPr marL="2057400" indent="-22860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spcBef>
                  <a:spcPct val="0"/>
                </a:spcBef>
                <a:buSzTx/>
                <a:buFontTx/>
                <a:buNone/>
              </a:pPr>
              <a:r>
                <a:rPr lang="en-US" altLang="en-US" sz="2400" b="1">
                  <a:solidFill>
                    <a:schemeClr val="bg1"/>
                  </a:solidFill>
                  <a:latin typeface="Times New Roman" pitchFamily="18" charset="0"/>
                </a:rPr>
                <a:t>H</a:t>
              </a:r>
              <a:endParaRPr lang="en-US" altLang="en-US" sz="2400">
                <a:latin typeface="Times New Roman" pitchFamily="18" charset="0"/>
              </a:endParaRPr>
            </a:p>
          </p:txBody>
        </p:sp>
      </p:grpSp>
      <p:sp>
        <p:nvSpPr>
          <p:cNvPr id="3079" name="Text Box 13"/>
          <p:cNvSpPr txBox="1">
            <a:spLocks noChangeArrowheads="1"/>
          </p:cNvSpPr>
          <p:nvPr/>
        </p:nvSpPr>
        <p:spPr bwMode="auto">
          <a:xfrm>
            <a:off x="6361113" y="52578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pitchFamily="18" charset="0"/>
              </a:defRPr>
            </a:lvl1pPr>
            <a:lvl2pPr marL="742950" indent="-285750">
              <a:spcBef>
                <a:spcPct val="20000"/>
              </a:spcBef>
              <a:buSzPct val="100000"/>
              <a:buChar char="–"/>
              <a:defRPr sz="2800">
                <a:solidFill>
                  <a:schemeClr val="tx1"/>
                </a:solidFill>
                <a:latin typeface="Times" pitchFamily="18" charset="0"/>
              </a:defRPr>
            </a:lvl2pPr>
            <a:lvl3pPr marL="1143000" indent="-228600">
              <a:spcBef>
                <a:spcPct val="20000"/>
              </a:spcBef>
              <a:buSzPct val="100000"/>
              <a:buChar char="•"/>
              <a:defRPr sz="2400">
                <a:solidFill>
                  <a:schemeClr val="tx1"/>
                </a:solidFill>
                <a:latin typeface="Times" pitchFamily="18" charset="0"/>
              </a:defRPr>
            </a:lvl3pPr>
            <a:lvl4pPr marL="1600200" indent="-228600">
              <a:spcBef>
                <a:spcPct val="20000"/>
              </a:spcBef>
              <a:buSzPct val="100000"/>
              <a:buChar char="–"/>
              <a:defRPr sz="2000">
                <a:solidFill>
                  <a:schemeClr val="tx1"/>
                </a:solidFill>
                <a:latin typeface="Times" pitchFamily="18" charset="0"/>
              </a:defRPr>
            </a:lvl4pPr>
            <a:lvl5pPr marL="2057400" indent="-22860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spcBef>
                <a:spcPct val="0"/>
              </a:spcBef>
              <a:buSzTx/>
              <a:buFontTx/>
              <a:buNone/>
            </a:pPr>
            <a:r>
              <a:rPr lang="en-US" altLang="en-US" sz="2400" b="1">
                <a:solidFill>
                  <a:srgbClr val="FF0000"/>
                </a:solidFill>
                <a:latin typeface="Times New Roman" pitchFamily="18" charset="0"/>
              </a:rPr>
              <a:t>O</a:t>
            </a:r>
            <a:endParaRPr lang="en-US" altLang="en-US" sz="2400">
              <a:latin typeface="Times New Roman" pitchFamily="18" charset="0"/>
            </a:endParaRPr>
          </a:p>
        </p:txBody>
      </p:sp>
      <p:pic>
        <p:nvPicPr>
          <p:cNvPr id="3080" name="Picture 13" descr="http://www.umass.edu/microbio/chime/pe_beta/pe/atlas/morphs/water10/water10_animat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5013" y="3733800"/>
            <a:ext cx="4502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p:nvSpPr>
        <p:spPr bwMode="auto">
          <a:xfrm>
            <a:off x="7119938" y="4231638"/>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pitchFamily="18" charset="0"/>
              </a:defRPr>
            </a:lvl1pPr>
            <a:lvl2pPr marL="742950" indent="-285750">
              <a:spcBef>
                <a:spcPct val="20000"/>
              </a:spcBef>
              <a:buSzPct val="100000"/>
              <a:buChar char="–"/>
              <a:defRPr sz="2800">
                <a:solidFill>
                  <a:schemeClr val="tx1"/>
                </a:solidFill>
                <a:latin typeface="Times" pitchFamily="18" charset="0"/>
              </a:defRPr>
            </a:lvl2pPr>
            <a:lvl3pPr marL="1143000" indent="-228600">
              <a:spcBef>
                <a:spcPct val="20000"/>
              </a:spcBef>
              <a:buSzPct val="100000"/>
              <a:buChar char="•"/>
              <a:defRPr sz="2400">
                <a:solidFill>
                  <a:schemeClr val="tx1"/>
                </a:solidFill>
                <a:latin typeface="Times" pitchFamily="18" charset="0"/>
              </a:defRPr>
            </a:lvl3pPr>
            <a:lvl4pPr marL="1600200" indent="-228600">
              <a:spcBef>
                <a:spcPct val="20000"/>
              </a:spcBef>
              <a:buSzPct val="100000"/>
              <a:buChar char="–"/>
              <a:defRPr sz="2000">
                <a:solidFill>
                  <a:schemeClr val="tx1"/>
                </a:solidFill>
                <a:latin typeface="Times" pitchFamily="18" charset="0"/>
              </a:defRPr>
            </a:lvl4pPr>
            <a:lvl5pPr marL="2057400" indent="-22860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spcBef>
                <a:spcPct val="0"/>
              </a:spcBef>
              <a:buSzTx/>
              <a:buFontTx/>
              <a:buNone/>
            </a:pPr>
            <a:r>
              <a:rPr lang="en-US" altLang="en-US" sz="2400" b="1" dirty="0" smtClean="0">
                <a:solidFill>
                  <a:schemeClr val="accent1">
                    <a:lumMod val="60000"/>
                    <a:lumOff val="40000"/>
                  </a:schemeClr>
                </a:solidFill>
                <a:latin typeface="Times New Roman" pitchFamily="18" charset="0"/>
              </a:rPr>
              <a:t>H</a:t>
            </a:r>
            <a:endParaRPr lang="en-US" altLang="en-US" sz="2400" dirty="0">
              <a:solidFill>
                <a:schemeClr val="accent1">
                  <a:lumMod val="60000"/>
                  <a:lumOff val="40000"/>
                </a:schemeClr>
              </a:solidFill>
              <a:latin typeface="Times New Roman" pitchFamily="18" charset="0"/>
            </a:endParaRPr>
          </a:p>
        </p:txBody>
      </p:sp>
    </p:spTree>
    <p:extLst>
      <p:ext uri="{BB962C8B-B14F-4D97-AF65-F5344CB8AC3E}">
        <p14:creationId xmlns:p14="http://schemas.microsoft.com/office/powerpoint/2010/main" val="35547028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a:defRPr/>
            </a:pPr>
            <a:r>
              <a:rPr lang="en-US" b="1" dirty="0" smtClean="0">
                <a:solidFill>
                  <a:schemeClr val="bg2">
                    <a:lumMod val="50000"/>
                  </a:schemeClr>
                </a:solidFill>
                <a:effectLst>
                  <a:outerShdw blurRad="38100" dist="38100" dir="2700000" algn="tl">
                    <a:srgbClr val="000000">
                      <a:alpha val="43137"/>
                    </a:srgbClr>
                  </a:outerShdw>
                </a:effectLst>
                <a:latin typeface="Comic Sans MS" pitchFamily="66" charset="0"/>
              </a:rPr>
              <a:t>Water is Polar</a:t>
            </a:r>
            <a:endParaRPr lang="en-US" b="1" dirty="0">
              <a:solidFill>
                <a:schemeClr val="bg2">
                  <a:lumMod val="50000"/>
                </a:schemeClr>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685800" y="1524000"/>
            <a:ext cx="7772400" cy="4572000"/>
          </a:xfrm>
        </p:spPr>
        <p:txBody>
          <a:bodyPr/>
          <a:lstStyle/>
          <a:p>
            <a:pPr>
              <a:defRPr/>
            </a:pPr>
            <a:r>
              <a:rPr lang="en-US" sz="3000" b="1" dirty="0" smtClean="0">
                <a:solidFill>
                  <a:schemeClr val="tx2">
                    <a:lumMod val="60000"/>
                    <a:lumOff val="40000"/>
                  </a:schemeClr>
                </a:solidFill>
                <a:latin typeface="Comic Sans MS" pitchFamily="66" charset="0"/>
              </a:rPr>
              <a:t>In each water molecule, the </a:t>
            </a:r>
            <a:r>
              <a:rPr lang="en-US" sz="3000" b="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oxygen atom attracts more</a:t>
            </a:r>
            <a:r>
              <a:rPr lang="en-US" sz="3000" b="1" dirty="0" smtClean="0">
                <a:solidFill>
                  <a:schemeClr val="tx2">
                    <a:lumMod val="60000"/>
                    <a:lumOff val="40000"/>
                  </a:schemeClr>
                </a:solidFill>
                <a:latin typeface="Comic Sans MS" pitchFamily="66" charset="0"/>
              </a:rPr>
              <a:t> than its "fair share" of </a:t>
            </a:r>
            <a:r>
              <a:rPr lang="en-US" sz="3000" b="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electrons</a:t>
            </a:r>
          </a:p>
          <a:p>
            <a:pPr>
              <a:defRPr/>
            </a:pPr>
            <a:r>
              <a:rPr lang="en-US" sz="3000" b="1" dirty="0" smtClean="0">
                <a:solidFill>
                  <a:schemeClr val="tx2">
                    <a:lumMod val="60000"/>
                    <a:lumOff val="40000"/>
                  </a:schemeClr>
                </a:solidFill>
                <a:latin typeface="Comic Sans MS" pitchFamily="66" charset="0"/>
              </a:rPr>
              <a:t>The </a:t>
            </a:r>
            <a:r>
              <a:rPr lang="en-US" sz="3000" b="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oxygen</a:t>
            </a:r>
            <a:r>
              <a:rPr lang="en-US" sz="3000" b="1" dirty="0" smtClean="0">
                <a:solidFill>
                  <a:schemeClr val="tx2">
                    <a:lumMod val="60000"/>
                    <a:lumOff val="40000"/>
                  </a:schemeClr>
                </a:solidFill>
                <a:latin typeface="Comic Sans MS" pitchFamily="66" charset="0"/>
              </a:rPr>
              <a:t> end “acts” </a:t>
            </a:r>
            <a:r>
              <a:rPr lang="en-US" sz="3000" b="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negative</a:t>
            </a:r>
          </a:p>
          <a:p>
            <a:pPr>
              <a:defRPr/>
            </a:pPr>
            <a:r>
              <a:rPr lang="en-US" sz="3000" b="1" dirty="0" smtClean="0">
                <a:solidFill>
                  <a:schemeClr val="tx2">
                    <a:lumMod val="60000"/>
                    <a:lumOff val="40000"/>
                  </a:schemeClr>
                </a:solidFill>
                <a:latin typeface="Comic Sans MS" pitchFamily="66" charset="0"/>
              </a:rPr>
              <a:t>The </a:t>
            </a:r>
            <a:r>
              <a:rPr lang="en-US" sz="3000" b="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hydrogen</a:t>
            </a:r>
            <a:r>
              <a:rPr lang="en-US" sz="3000" b="1" dirty="0" smtClean="0">
                <a:solidFill>
                  <a:schemeClr val="tx2">
                    <a:lumMod val="60000"/>
                    <a:lumOff val="40000"/>
                  </a:schemeClr>
                </a:solidFill>
                <a:latin typeface="Comic Sans MS" pitchFamily="66" charset="0"/>
              </a:rPr>
              <a:t> end “acts” </a:t>
            </a:r>
            <a:r>
              <a:rPr lang="en-US" sz="3000" b="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positive</a:t>
            </a:r>
          </a:p>
          <a:p>
            <a:pPr>
              <a:defRPr/>
            </a:pPr>
            <a:r>
              <a:rPr lang="en-US" sz="3000" b="1" dirty="0" smtClean="0">
                <a:solidFill>
                  <a:schemeClr val="tx2">
                    <a:lumMod val="60000"/>
                    <a:lumOff val="40000"/>
                  </a:schemeClr>
                </a:solidFill>
                <a:latin typeface="Comic Sans MS" pitchFamily="66" charset="0"/>
              </a:rPr>
              <a:t>Causes the water to be </a:t>
            </a:r>
            <a:r>
              <a:rPr lang="en-US" sz="3000" b="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POLAR</a:t>
            </a:r>
          </a:p>
          <a:p>
            <a:pPr>
              <a:defRPr/>
            </a:pPr>
            <a:r>
              <a:rPr lang="en-US" sz="3000" b="1" dirty="0" smtClean="0">
                <a:solidFill>
                  <a:schemeClr val="tx2">
                    <a:lumMod val="60000"/>
                    <a:lumOff val="40000"/>
                  </a:schemeClr>
                </a:solidFill>
                <a:latin typeface="Comic Sans MS" pitchFamily="66" charset="0"/>
              </a:rPr>
              <a:t>However, Water is </a:t>
            </a:r>
            <a:r>
              <a:rPr lang="en-US" sz="3000" b="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neutral</a:t>
            </a:r>
            <a:r>
              <a:rPr lang="en-US" sz="3000" b="1" dirty="0" smtClean="0">
                <a:solidFill>
                  <a:schemeClr val="tx2">
                    <a:lumMod val="60000"/>
                    <a:lumOff val="40000"/>
                  </a:schemeClr>
                </a:solidFill>
                <a:latin typeface="Comic Sans MS" pitchFamily="66" charset="0"/>
              </a:rPr>
              <a:t> (equal number of e- and p+) --- </a:t>
            </a:r>
            <a:r>
              <a:rPr lang="en-US" sz="3000" b="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Zero Net Charge</a:t>
            </a:r>
          </a:p>
          <a:p>
            <a:pPr>
              <a:defRPr/>
            </a:pPr>
            <a:endParaRPr lang="en-US" sz="3000" b="1" dirty="0">
              <a:solidFill>
                <a:schemeClr val="bg1"/>
              </a:solidFill>
              <a:latin typeface="Comic Sans MS" pitchFamily="66" charset="0"/>
            </a:endParaRPr>
          </a:p>
        </p:txBody>
      </p:sp>
    </p:spTree>
    <p:extLst>
      <p:ext uri="{BB962C8B-B14F-4D97-AF65-F5344CB8AC3E}">
        <p14:creationId xmlns:p14="http://schemas.microsoft.com/office/powerpoint/2010/main" val="2628017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solidFill>
                  <a:schemeClr val="accent1">
                    <a:lumMod val="60000"/>
                    <a:lumOff val="40000"/>
                  </a:schemeClr>
                </a:solidFill>
                <a:effectLst>
                  <a:outerShdw blurRad="38100" dist="38100" dir="2700000" algn="tl">
                    <a:srgbClr val="000000">
                      <a:alpha val="43137"/>
                    </a:srgbClr>
                  </a:outerShdw>
                </a:effectLst>
                <a:latin typeface="Comic Sans MS" pitchFamily="66" charset="0"/>
              </a:rPr>
              <a:t>Interaction Between Water Molecules</a:t>
            </a:r>
            <a:endParaRPr lang="en-US" b="1" dirty="0">
              <a:solidFill>
                <a:schemeClr val="accent1">
                  <a:lumMod val="60000"/>
                  <a:lumOff val="40000"/>
                </a:schemeClr>
              </a:solidFill>
              <a:effectLst>
                <a:outerShdw blurRad="38100" dist="38100" dir="2700000" algn="tl">
                  <a:srgbClr val="000000">
                    <a:alpha val="43137"/>
                  </a:srgbClr>
                </a:outerShdw>
              </a:effectLst>
              <a:latin typeface="Comic Sans MS" pitchFamily="66" charset="0"/>
            </a:endParaRPr>
          </a:p>
        </p:txBody>
      </p:sp>
      <p:pic>
        <p:nvPicPr>
          <p:cNvPr id="6147" name="Picture 4" descr="H-bond.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3505200"/>
            <a:ext cx="4970463"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1981200"/>
            <a:ext cx="8305800" cy="646331"/>
          </a:xfrm>
          <a:prstGeom prst="rect">
            <a:avLst/>
          </a:prstGeom>
          <a:noFill/>
        </p:spPr>
        <p:txBody>
          <a:bodyPr wrap="square">
            <a:spAutoFit/>
          </a:bodyPr>
          <a:lstStyle/>
          <a:p>
            <a:pPr algn="ctr">
              <a:defRPr/>
            </a:pPr>
            <a:r>
              <a:rPr lang="en-US" b="1" dirty="0">
                <a:solidFill>
                  <a:schemeClr val="accent1">
                    <a:lumMod val="60000"/>
                    <a:lumOff val="40000"/>
                  </a:schemeClr>
                </a:solidFill>
                <a:effectLst>
                  <a:outerShdw blurRad="38100" dist="38100" dir="2700000" algn="tl">
                    <a:srgbClr val="000000">
                      <a:alpha val="43137"/>
                    </a:srgbClr>
                  </a:outerShdw>
                </a:effectLst>
                <a:latin typeface="Comic Sans MS" pitchFamily="66" charset="0"/>
              </a:rPr>
              <a:t>Negative Oxygen end of one water molecule is attracted to the Positive Hydrogen end of another water molecule to form a HYDROGEN BOND</a:t>
            </a:r>
          </a:p>
        </p:txBody>
      </p:sp>
    </p:spTree>
    <p:extLst>
      <p:ext uri="{BB962C8B-B14F-4D97-AF65-F5344CB8AC3E}">
        <p14:creationId xmlns:p14="http://schemas.microsoft.com/office/powerpoint/2010/main" val="1012034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28600" y="381000"/>
            <a:ext cx="8534400" cy="990600"/>
          </a:xfrm>
        </p:spPr>
        <p:txBody>
          <a:bodyPr>
            <a:normAutofit fontScale="90000"/>
          </a:bodyPr>
          <a:lstStyle/>
          <a:p>
            <a:pPr>
              <a:defRPr/>
            </a:pPr>
            <a:r>
              <a:rPr lang="en-US" b="1" dirty="0" smtClean="0">
                <a:solidFill>
                  <a:schemeClr val="accent1">
                    <a:lumMod val="60000"/>
                    <a:lumOff val="40000"/>
                  </a:schemeClr>
                </a:solidFill>
                <a:effectLst>
                  <a:outerShdw blurRad="38100" dist="38100" dir="2700000" algn="tl">
                    <a:srgbClr val="000000"/>
                  </a:outerShdw>
                </a:effectLst>
                <a:latin typeface="Comic Sans MS" pitchFamily="66" charset="0"/>
              </a:rPr>
              <a:t>Hydrogen Bonds Exist Between Water Molecules</a:t>
            </a:r>
          </a:p>
        </p:txBody>
      </p:sp>
      <p:sp>
        <p:nvSpPr>
          <p:cNvPr id="111619" name="Rectangle 3"/>
          <p:cNvSpPr>
            <a:spLocks noGrp="1" noChangeArrowheads="1"/>
          </p:cNvSpPr>
          <p:nvPr>
            <p:ph type="body" idx="1"/>
          </p:nvPr>
        </p:nvSpPr>
        <p:spPr>
          <a:xfrm>
            <a:off x="457200" y="1752600"/>
            <a:ext cx="5105400" cy="4953000"/>
          </a:xfrm>
        </p:spPr>
        <p:txBody>
          <a:bodyPr/>
          <a:lstStyle/>
          <a:p>
            <a:pPr>
              <a:defRPr/>
            </a:pPr>
            <a:r>
              <a:rPr lang="en-US" b="1" dirty="0" smtClean="0">
                <a:solidFill>
                  <a:schemeClr val="accent1">
                    <a:lumMod val="60000"/>
                    <a:lumOff val="40000"/>
                  </a:schemeClr>
                </a:solidFill>
                <a:effectLst>
                  <a:outerShdw blurRad="38100" dist="38100" dir="2700000" algn="tl">
                    <a:srgbClr val="000000"/>
                  </a:outerShdw>
                </a:effectLst>
                <a:latin typeface="Comic Sans MS" pitchFamily="66" charset="0"/>
              </a:rPr>
              <a:t>Formed between a highly Electronegative atom of a polar molecule and a Hydrogen </a:t>
            </a:r>
            <a:endParaRPr lang="en-US" b="1" dirty="0" smtClean="0">
              <a:solidFill>
                <a:schemeClr val="accent1">
                  <a:lumMod val="60000"/>
                  <a:lumOff val="40000"/>
                </a:schemeClr>
              </a:solidFill>
              <a:effectLst>
                <a:outerShdw blurRad="38100" dist="38100" dir="2700000" algn="tl">
                  <a:srgbClr val="000000"/>
                </a:outerShdw>
              </a:effectLst>
              <a:latin typeface="Comic Sans MS" pitchFamily="66" charset="0"/>
            </a:endParaRPr>
          </a:p>
          <a:p>
            <a:pPr>
              <a:defRPr/>
            </a:pPr>
            <a:endParaRPr lang="en-US" b="1" dirty="0" smtClean="0">
              <a:solidFill>
                <a:schemeClr val="accent1">
                  <a:lumMod val="60000"/>
                  <a:lumOff val="40000"/>
                </a:schemeClr>
              </a:solidFill>
              <a:effectLst>
                <a:outerShdw blurRad="38100" dist="38100" dir="2700000" algn="tl">
                  <a:srgbClr val="000000"/>
                </a:outerShdw>
              </a:effectLst>
              <a:latin typeface="Comic Sans MS" pitchFamily="66" charset="0"/>
            </a:endParaRPr>
          </a:p>
          <a:p>
            <a:pPr>
              <a:defRPr/>
            </a:pPr>
            <a:r>
              <a:rPr lang="en-US" b="1" dirty="0" smtClean="0">
                <a:solidFill>
                  <a:schemeClr val="accent1">
                    <a:lumMod val="60000"/>
                    <a:lumOff val="40000"/>
                  </a:schemeClr>
                </a:solidFill>
                <a:effectLst>
                  <a:outerShdw blurRad="38100" dist="38100" dir="2700000" algn="tl">
                    <a:srgbClr val="000000"/>
                  </a:outerShdw>
                </a:effectLst>
                <a:latin typeface="Comic Sans MS" pitchFamily="66" charset="0"/>
              </a:rPr>
              <a:t>One hydrogen bond is </a:t>
            </a:r>
            <a:r>
              <a:rPr lang="en-US" b="1" dirty="0" smtClean="0">
                <a:solidFill>
                  <a:schemeClr val="accent1">
                    <a:lumMod val="60000"/>
                    <a:lumOff val="40000"/>
                  </a:schemeClr>
                </a:solidFill>
                <a:effectLst>
                  <a:outerShdw blurRad="38100" dist="38100" dir="2700000" algn="tl">
                    <a:srgbClr val="000000"/>
                  </a:outerShdw>
                </a:effectLst>
                <a:latin typeface="Comic Sans MS" pitchFamily="66" charset="0"/>
              </a:rPr>
              <a:t>weak,  </a:t>
            </a:r>
            <a:r>
              <a:rPr lang="en-US" b="1" dirty="0" smtClean="0">
                <a:solidFill>
                  <a:schemeClr val="accent1">
                    <a:lumMod val="60000"/>
                    <a:lumOff val="40000"/>
                  </a:schemeClr>
                </a:solidFill>
                <a:effectLst>
                  <a:outerShdw blurRad="38100" dist="38100" dir="2700000" algn="tl">
                    <a:srgbClr val="000000"/>
                  </a:outerShdw>
                </a:effectLst>
                <a:latin typeface="Comic Sans MS" pitchFamily="66" charset="0"/>
              </a:rPr>
              <a:t>but many hydrogen bonds are strong</a:t>
            </a:r>
          </a:p>
          <a:p>
            <a:pPr>
              <a:defRPr/>
            </a:pPr>
            <a:endParaRPr lang="en-US" b="1" dirty="0" smtClean="0">
              <a:effectLst>
                <a:outerShdw blurRad="38100" dist="38100" dir="2700000" algn="tl">
                  <a:srgbClr val="FFFFFF"/>
                </a:outerShdw>
              </a:effectLst>
              <a:latin typeface="Comic Sans MS" pitchFamily="66" charset="0"/>
            </a:endParaRPr>
          </a:p>
        </p:txBody>
      </p:sp>
      <p:pic>
        <p:nvPicPr>
          <p:cNvPr id="5124" name="Picture 5" descr="http://academic.brooklyn.cuny.edu/biology/bio4fv/page/image1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09800"/>
            <a:ext cx="34290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467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box(in)">
                                      <p:cBhvr>
                                        <p:cTn id="7" dur="500"/>
                                        <p:tgtEl>
                                          <p:spTgt spid="111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1619">
                                            <p:txEl>
                                              <p:pRg st="2" end="2"/>
                                            </p:txEl>
                                          </p:spTgt>
                                        </p:tgtEl>
                                        <p:attrNameLst>
                                          <p:attrName>style.visibility</p:attrName>
                                        </p:attrNameLst>
                                      </p:cBhvr>
                                      <p:to>
                                        <p:strVal val="visible"/>
                                      </p:to>
                                    </p:set>
                                    <p:animEffect transition="in" filter="box(in)">
                                      <p:cBhvr>
                                        <p:cTn id="12"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is so special it has its own name for diffusion….</a:t>
            </a:r>
            <a:endParaRPr lang="en-US" dirty="0"/>
          </a:p>
        </p:txBody>
      </p:sp>
      <p:sp>
        <p:nvSpPr>
          <p:cNvPr id="3" name="Content Placeholder 2"/>
          <p:cNvSpPr>
            <a:spLocks noGrp="1"/>
          </p:cNvSpPr>
          <p:nvPr>
            <p:ph idx="1"/>
          </p:nvPr>
        </p:nvSpPr>
        <p:spPr/>
        <p:txBody>
          <a:bodyPr>
            <a:normAutofit/>
          </a:bodyPr>
          <a:lstStyle/>
          <a:p>
            <a:r>
              <a:rPr lang="en-US" sz="9600" dirty="0" smtClean="0">
                <a:solidFill>
                  <a:schemeClr val="accent1">
                    <a:lumMod val="60000"/>
                    <a:lumOff val="40000"/>
                  </a:schemeClr>
                </a:solidFill>
              </a:rPr>
              <a:t>OSMOSIS</a:t>
            </a:r>
            <a:endParaRPr lang="en-US" sz="9600" dirty="0">
              <a:solidFill>
                <a:schemeClr val="accent1">
                  <a:lumMod val="60000"/>
                  <a:lumOff val="40000"/>
                </a:schemeClr>
              </a:solidFill>
            </a:endParaRPr>
          </a:p>
        </p:txBody>
      </p:sp>
    </p:spTree>
    <p:extLst>
      <p:ext uri="{BB962C8B-B14F-4D97-AF65-F5344CB8AC3E}">
        <p14:creationId xmlns:p14="http://schemas.microsoft.com/office/powerpoint/2010/main" val="86218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Questions:</a:t>
            </a:r>
            <a:endParaRPr lang="en-US" dirty="0"/>
          </a:p>
        </p:txBody>
      </p:sp>
      <p:sp>
        <p:nvSpPr>
          <p:cNvPr id="3" name="Content Placeholder 2"/>
          <p:cNvSpPr>
            <a:spLocks noGrp="1"/>
          </p:cNvSpPr>
          <p:nvPr>
            <p:ph idx="1"/>
          </p:nvPr>
        </p:nvSpPr>
        <p:spPr/>
        <p:txBody>
          <a:bodyPr/>
          <a:lstStyle/>
          <a:p>
            <a:r>
              <a:rPr lang="en-US" dirty="0">
                <a:solidFill>
                  <a:srgbClr val="333333"/>
                </a:solidFill>
                <a:latin typeface="Tahoma"/>
              </a:rPr>
              <a:t>Water is essential for life. Its special properties make water the single most important molecule in plant life. Which of the following properties of water enables it to move from the roots to the leaves of plants?</a:t>
            </a:r>
          </a:p>
          <a:p>
            <a:r>
              <a:rPr lang="en-US" b="1" dirty="0">
                <a:solidFill>
                  <a:srgbClr val="333333"/>
                </a:solidFill>
                <a:latin typeface="Tahoma"/>
              </a:rPr>
              <a:t>A. Water expands as it freezes.</a:t>
            </a:r>
            <a:endParaRPr lang="en-US" dirty="0">
              <a:solidFill>
                <a:srgbClr val="333333"/>
              </a:solidFill>
              <a:latin typeface="Tahoma"/>
            </a:endParaRPr>
          </a:p>
          <a:p>
            <a:r>
              <a:rPr lang="en-US" b="1" dirty="0">
                <a:solidFill>
                  <a:srgbClr val="333333"/>
                </a:solidFill>
                <a:latin typeface="Tahoma"/>
              </a:rPr>
              <a:t>B. Water is an excellent solvent.</a:t>
            </a:r>
            <a:endParaRPr lang="en-US" dirty="0">
              <a:solidFill>
                <a:srgbClr val="333333"/>
              </a:solidFill>
              <a:latin typeface="Tahoma"/>
            </a:endParaRPr>
          </a:p>
          <a:p>
            <a:r>
              <a:rPr lang="en-US" b="1" dirty="0">
                <a:solidFill>
                  <a:srgbClr val="333333"/>
                </a:solidFill>
                <a:latin typeface="Tahoma"/>
              </a:rPr>
              <a:t>C. Water exhibits cohesive behavior.</a:t>
            </a:r>
            <a:endParaRPr lang="en-US" dirty="0">
              <a:solidFill>
                <a:srgbClr val="333333"/>
              </a:solidFill>
              <a:latin typeface="Tahoma"/>
            </a:endParaRPr>
          </a:p>
          <a:p>
            <a:r>
              <a:rPr lang="en-US" b="1" dirty="0">
                <a:solidFill>
                  <a:srgbClr val="333333"/>
                </a:solidFill>
                <a:latin typeface="Tahoma"/>
              </a:rPr>
              <a:t>D. Water is able to moderate temperature.</a:t>
            </a:r>
            <a:endParaRPr lang="en-US" dirty="0">
              <a:solidFill>
                <a:srgbClr val="333333"/>
              </a:solidFill>
              <a:latin typeface="Tahoma"/>
            </a:endParaRPr>
          </a:p>
          <a:p>
            <a:endParaRPr lang="en-US" dirty="0"/>
          </a:p>
        </p:txBody>
      </p:sp>
    </p:spTree>
    <p:extLst>
      <p:ext uri="{BB962C8B-B14F-4D97-AF65-F5344CB8AC3E}">
        <p14:creationId xmlns:p14="http://schemas.microsoft.com/office/powerpoint/2010/main" val="1137126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333333"/>
                </a:solidFill>
                <a:latin typeface="Tahoma"/>
              </a:rPr>
              <a:t>Large bodies of water, such as lakes and oceans, do not quickly fluctuate in temperature. What is the reason for this phenomenon?</a:t>
            </a:r>
          </a:p>
          <a:p>
            <a:r>
              <a:rPr lang="en-US" b="1" dirty="0">
                <a:solidFill>
                  <a:srgbClr val="333333"/>
                </a:solidFill>
                <a:latin typeface="Tahoma"/>
              </a:rPr>
              <a:t>A. Water is an acid.</a:t>
            </a:r>
            <a:endParaRPr lang="en-US" dirty="0">
              <a:solidFill>
                <a:srgbClr val="333333"/>
              </a:solidFill>
              <a:latin typeface="Tahoma"/>
            </a:endParaRPr>
          </a:p>
          <a:p>
            <a:r>
              <a:rPr lang="en-US" b="1" dirty="0">
                <a:solidFill>
                  <a:srgbClr val="333333"/>
                </a:solidFill>
                <a:latin typeface="Tahoma"/>
              </a:rPr>
              <a:t>B. Water is a versatile solvent.</a:t>
            </a:r>
            <a:endParaRPr lang="en-US" dirty="0">
              <a:solidFill>
                <a:srgbClr val="333333"/>
              </a:solidFill>
              <a:latin typeface="Tahoma"/>
            </a:endParaRPr>
          </a:p>
          <a:p>
            <a:r>
              <a:rPr lang="en-US" b="1" dirty="0">
                <a:solidFill>
                  <a:srgbClr val="333333"/>
                </a:solidFill>
                <a:latin typeface="Tahoma"/>
              </a:rPr>
              <a:t>C. Water has a high heat capacity.</a:t>
            </a:r>
            <a:endParaRPr lang="en-US" dirty="0">
              <a:solidFill>
                <a:srgbClr val="333333"/>
              </a:solidFill>
              <a:latin typeface="Tahoma"/>
            </a:endParaRPr>
          </a:p>
          <a:p>
            <a:r>
              <a:rPr lang="en-US" b="1" dirty="0">
                <a:solidFill>
                  <a:srgbClr val="333333"/>
                </a:solidFill>
                <a:latin typeface="Tahoma"/>
              </a:rPr>
              <a:t>D. Water acts as a buffer.</a:t>
            </a:r>
            <a:endParaRPr lang="en-US" dirty="0">
              <a:solidFill>
                <a:srgbClr val="333333"/>
              </a:solidFill>
              <a:latin typeface="Tahoma"/>
            </a:endParaRPr>
          </a:p>
          <a:p>
            <a:endParaRPr lang="en-US" dirty="0"/>
          </a:p>
        </p:txBody>
      </p:sp>
    </p:spTree>
    <p:extLst>
      <p:ext uri="{BB962C8B-B14F-4D97-AF65-F5344CB8AC3E}">
        <p14:creationId xmlns:p14="http://schemas.microsoft.com/office/powerpoint/2010/main" val="3861317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Know:</a:t>
            </a:r>
            <a:endParaRPr lang="en-US" dirty="0"/>
          </a:p>
        </p:txBody>
      </p:sp>
      <p:sp>
        <p:nvSpPr>
          <p:cNvPr id="3" name="Content Placeholder 2"/>
          <p:cNvSpPr>
            <a:spLocks noGrp="1"/>
          </p:cNvSpPr>
          <p:nvPr>
            <p:ph idx="1"/>
          </p:nvPr>
        </p:nvSpPr>
        <p:spPr/>
        <p:txBody>
          <a:bodyPr>
            <a:normAutofit lnSpcReduction="10000"/>
          </a:bodyPr>
          <a:lstStyle/>
          <a:p>
            <a:r>
              <a:rPr lang="en-US" dirty="0"/>
              <a:t>You need to know the specific properties of water that contribute to Earth's suitability as an environment for life. These include:</a:t>
            </a:r>
          </a:p>
          <a:p>
            <a:endParaRPr lang="en-US" dirty="0"/>
          </a:p>
          <a:p>
            <a:r>
              <a:rPr lang="en-US" dirty="0"/>
              <a:t>cohesive </a:t>
            </a:r>
            <a:r>
              <a:rPr lang="en-US" dirty="0" smtClean="0"/>
              <a:t>behavior</a:t>
            </a:r>
          </a:p>
          <a:p>
            <a:r>
              <a:rPr lang="en-US" dirty="0"/>
              <a:t>a</a:t>
            </a:r>
            <a:r>
              <a:rPr lang="en-US" dirty="0" smtClean="0"/>
              <a:t>dhesive behavior – more in plants</a:t>
            </a:r>
            <a:endParaRPr lang="en-US" dirty="0"/>
          </a:p>
          <a:p>
            <a:r>
              <a:rPr lang="en-US" dirty="0"/>
              <a:t>ability to moderate temperature</a:t>
            </a:r>
          </a:p>
          <a:p>
            <a:r>
              <a:rPr lang="en-US" dirty="0"/>
              <a:t>expansion upon freezing</a:t>
            </a:r>
          </a:p>
          <a:p>
            <a:r>
              <a:rPr lang="en-US" dirty="0"/>
              <a:t>versatility as a solvent</a:t>
            </a:r>
          </a:p>
          <a:p>
            <a:r>
              <a:rPr lang="en-US" dirty="0"/>
              <a:t>hydrogen bonding and polarity</a:t>
            </a:r>
          </a:p>
          <a:p>
            <a:endParaRPr lang="en-US" dirty="0"/>
          </a:p>
        </p:txBody>
      </p:sp>
    </p:spTree>
    <p:extLst>
      <p:ext uri="{BB962C8B-B14F-4D97-AF65-F5344CB8AC3E}">
        <p14:creationId xmlns:p14="http://schemas.microsoft.com/office/powerpoint/2010/main" val="504348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333333"/>
                </a:solidFill>
                <a:latin typeface="Tahoma"/>
              </a:rPr>
              <a:t>Why does ice stay at the top of oceans instead of sinking to the bottom?</a:t>
            </a:r>
          </a:p>
          <a:p>
            <a:r>
              <a:rPr lang="en-US" b="1" dirty="0">
                <a:solidFill>
                  <a:srgbClr val="333333"/>
                </a:solidFill>
                <a:latin typeface="Tahoma"/>
              </a:rPr>
              <a:t>A. Ice is colder than liquid water.</a:t>
            </a:r>
            <a:endParaRPr lang="en-US" dirty="0">
              <a:solidFill>
                <a:srgbClr val="333333"/>
              </a:solidFill>
              <a:latin typeface="Tahoma"/>
            </a:endParaRPr>
          </a:p>
          <a:p>
            <a:r>
              <a:rPr lang="en-US" b="1" dirty="0">
                <a:solidFill>
                  <a:srgbClr val="333333"/>
                </a:solidFill>
                <a:latin typeface="Tahoma"/>
              </a:rPr>
              <a:t>B. Ice is less dense than liquid water.</a:t>
            </a:r>
            <a:endParaRPr lang="en-US" dirty="0">
              <a:solidFill>
                <a:srgbClr val="333333"/>
              </a:solidFill>
              <a:latin typeface="Tahoma"/>
            </a:endParaRPr>
          </a:p>
          <a:p>
            <a:r>
              <a:rPr lang="en-US" b="1" dirty="0">
                <a:solidFill>
                  <a:srgbClr val="333333"/>
                </a:solidFill>
                <a:latin typeface="Tahoma"/>
              </a:rPr>
              <a:t>C. Ice is more dense than liquid water.</a:t>
            </a:r>
            <a:endParaRPr lang="en-US" dirty="0">
              <a:solidFill>
                <a:srgbClr val="333333"/>
              </a:solidFill>
              <a:latin typeface="Tahoma"/>
            </a:endParaRPr>
          </a:p>
          <a:p>
            <a:r>
              <a:rPr lang="en-US" b="1" dirty="0">
                <a:solidFill>
                  <a:srgbClr val="333333"/>
                </a:solidFill>
                <a:latin typeface="Tahoma"/>
              </a:rPr>
              <a:t>D. Ice is warmer than liquid water.</a:t>
            </a:r>
            <a:endParaRPr lang="en-US" dirty="0">
              <a:solidFill>
                <a:srgbClr val="333333"/>
              </a:solidFill>
              <a:latin typeface="Tahoma"/>
            </a:endParaRPr>
          </a:p>
          <a:p>
            <a:endParaRPr lang="en-US" dirty="0"/>
          </a:p>
        </p:txBody>
      </p:sp>
    </p:spTree>
    <p:extLst>
      <p:ext uri="{BB962C8B-B14F-4D97-AF65-F5344CB8AC3E}">
        <p14:creationId xmlns:p14="http://schemas.microsoft.com/office/powerpoint/2010/main" val="1989831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solidFill>
                  <a:srgbClr val="333333"/>
                </a:solidFill>
                <a:latin typeface="Tahoma"/>
              </a:rPr>
              <a:t>Water is often called the "universal solvent" because many substances can be dissolved in water. What property of water allows it to be such a versatile solvent? </a:t>
            </a:r>
          </a:p>
          <a:p>
            <a:r>
              <a:rPr lang="en-US" b="1" dirty="0">
                <a:solidFill>
                  <a:srgbClr val="333333"/>
                </a:solidFill>
                <a:latin typeface="Tahoma"/>
              </a:rPr>
              <a:t>A. purity</a:t>
            </a:r>
            <a:endParaRPr lang="en-US" dirty="0">
              <a:solidFill>
                <a:srgbClr val="333333"/>
              </a:solidFill>
              <a:latin typeface="Tahoma"/>
            </a:endParaRPr>
          </a:p>
          <a:p>
            <a:r>
              <a:rPr lang="en-US" b="1" dirty="0">
                <a:solidFill>
                  <a:srgbClr val="333333"/>
                </a:solidFill>
                <a:latin typeface="Tahoma"/>
              </a:rPr>
              <a:t>B. polarity and cohesion</a:t>
            </a:r>
            <a:endParaRPr lang="en-US" dirty="0">
              <a:solidFill>
                <a:srgbClr val="333333"/>
              </a:solidFill>
              <a:latin typeface="Tahoma"/>
            </a:endParaRPr>
          </a:p>
          <a:p>
            <a:r>
              <a:rPr lang="en-US" b="1" dirty="0">
                <a:solidFill>
                  <a:srgbClr val="333333"/>
                </a:solidFill>
                <a:latin typeface="Tahoma"/>
              </a:rPr>
              <a:t>C. high heat capacity</a:t>
            </a:r>
            <a:endParaRPr lang="en-US" dirty="0">
              <a:solidFill>
                <a:srgbClr val="333333"/>
              </a:solidFill>
              <a:latin typeface="Tahoma"/>
            </a:endParaRPr>
          </a:p>
          <a:p>
            <a:r>
              <a:rPr lang="en-US" b="1" dirty="0">
                <a:solidFill>
                  <a:srgbClr val="333333"/>
                </a:solidFill>
                <a:latin typeface="Tahoma"/>
              </a:rPr>
              <a:t>D. expansion upon freezing</a:t>
            </a:r>
            <a:endParaRPr lang="en-US" dirty="0">
              <a:solidFill>
                <a:srgbClr val="333333"/>
              </a:solidFill>
              <a:latin typeface="Tahoma"/>
            </a:endParaRPr>
          </a:p>
          <a:p>
            <a:endParaRPr lang="en-US" dirty="0"/>
          </a:p>
        </p:txBody>
      </p:sp>
    </p:spTree>
    <p:extLst>
      <p:ext uri="{BB962C8B-B14F-4D97-AF65-F5344CB8AC3E}">
        <p14:creationId xmlns:p14="http://schemas.microsoft.com/office/powerpoint/2010/main" val="762035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381000"/>
            <a:ext cx="7772400" cy="1143000"/>
          </a:xfrm>
        </p:spPr>
        <p:txBody>
          <a:bodyPr/>
          <a:lstStyle/>
          <a:p>
            <a:pPr eaLnBrk="1" hangingPunct="1"/>
            <a:r>
              <a:rPr lang="en-US" altLang="en-US" dirty="0" smtClean="0">
                <a:solidFill>
                  <a:schemeClr val="accent1">
                    <a:lumMod val="60000"/>
                    <a:lumOff val="40000"/>
                  </a:schemeClr>
                </a:solidFill>
              </a:rPr>
              <a:t>Water is the solvent of life</a:t>
            </a:r>
          </a:p>
        </p:txBody>
      </p:sp>
      <p:pic>
        <p:nvPicPr>
          <p:cNvPr id="2051" name="Picture 5" descr="02-10x-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71036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04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3000" smtClean="0"/>
              <a:t>Like no other common substance, water exists in nature in all three physical states: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00250"/>
            <a:ext cx="61785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0" y="2819400"/>
            <a:ext cx="2590800"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lvl="1" eaLnBrk="1" hangingPunct="1">
              <a:spcBef>
                <a:spcPct val="20000"/>
              </a:spcBef>
              <a:buFontTx/>
              <a:buChar char="–"/>
            </a:pPr>
            <a:r>
              <a:rPr lang="en-US" altLang="en-US" sz="2800"/>
              <a:t>as a solid</a:t>
            </a:r>
          </a:p>
          <a:p>
            <a:pPr lvl="1" eaLnBrk="1" hangingPunct="1">
              <a:spcBef>
                <a:spcPct val="20000"/>
              </a:spcBef>
              <a:buFontTx/>
              <a:buChar char="–"/>
            </a:pPr>
            <a:r>
              <a:rPr lang="en-US" altLang="en-US" sz="2800"/>
              <a:t>as a liquid</a:t>
            </a:r>
          </a:p>
          <a:p>
            <a:pPr lvl="1" eaLnBrk="1" hangingPunct="1">
              <a:spcBef>
                <a:spcPct val="20000"/>
              </a:spcBef>
              <a:buFontTx/>
              <a:buChar char="–"/>
            </a:pPr>
            <a:r>
              <a:rPr lang="en-US" altLang="en-US" sz="2800"/>
              <a:t>as a gas </a:t>
            </a:r>
          </a:p>
        </p:txBody>
      </p:sp>
    </p:spTree>
    <p:extLst>
      <p:ext uri="{BB962C8B-B14F-4D97-AF65-F5344CB8AC3E}">
        <p14:creationId xmlns:p14="http://schemas.microsoft.com/office/powerpoint/2010/main" val="726995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67000" y="152400"/>
            <a:ext cx="3505200" cy="1143000"/>
          </a:xfrm>
        </p:spPr>
        <p:txBody>
          <a:bodyPr/>
          <a:lstStyle/>
          <a:p>
            <a:pPr eaLnBrk="1" hangingPunct="1"/>
            <a:r>
              <a:rPr lang="en-US" altLang="en-US" smtClean="0"/>
              <a:t>Cohesion:</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6176963"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1676400" y="1143000"/>
            <a:ext cx="57404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t>Water molecules stick together</a:t>
            </a:r>
          </a:p>
        </p:txBody>
      </p:sp>
      <p:sp>
        <p:nvSpPr>
          <p:cNvPr id="8197" name="Text Box 5"/>
          <p:cNvSpPr txBox="1">
            <a:spLocks noChangeArrowheads="1"/>
          </p:cNvSpPr>
          <p:nvPr/>
        </p:nvSpPr>
        <p:spPr bwMode="auto">
          <a:xfrm>
            <a:off x="1905000" y="5105400"/>
            <a:ext cx="13112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surface tension</a:t>
            </a:r>
            <a:endParaRPr lang="en-US" altLang="en-US"/>
          </a:p>
        </p:txBody>
      </p:sp>
    </p:spTree>
    <p:extLst>
      <p:ext uri="{BB962C8B-B14F-4D97-AF65-F5344CB8AC3E}">
        <p14:creationId xmlns:p14="http://schemas.microsoft.com/office/powerpoint/2010/main" val="3544749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914400"/>
            <a:ext cx="2971800" cy="4572000"/>
          </a:xfrm>
        </p:spPr>
        <p:txBody>
          <a:bodyPr/>
          <a:lstStyle/>
          <a:p>
            <a:pPr eaLnBrk="1" hangingPunct="1"/>
            <a:r>
              <a:rPr lang="en-US" altLang="en-US" dirty="0" smtClean="0"/>
              <a:t>Adhesion:</a:t>
            </a:r>
            <a:r>
              <a:rPr lang="en-US" altLang="en-US" dirty="0" smtClean="0"/>
              <a:t/>
            </a:r>
            <a:br>
              <a:rPr lang="en-US" altLang="en-US" dirty="0" smtClean="0"/>
            </a:br>
            <a:r>
              <a:rPr lang="en-US" altLang="en-US" sz="3200" dirty="0" smtClean="0"/>
              <a:t>water molecules can move great distances</a:t>
            </a:r>
            <a:endParaRPr lang="en-US" altLang="en-US" dirty="0" smtClean="0"/>
          </a:p>
        </p:txBody>
      </p:sp>
      <p:pic>
        <p:nvPicPr>
          <p:cNvPr id="9219" name="Picture 4" descr="02-11x-TreesCohesionOf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09600"/>
            <a:ext cx="4665663"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364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09800" y="533400"/>
            <a:ext cx="5181600" cy="1143000"/>
          </a:xfrm>
        </p:spPr>
        <p:txBody>
          <a:bodyPr/>
          <a:lstStyle/>
          <a:p>
            <a:pPr eaLnBrk="1" hangingPunct="1"/>
            <a:r>
              <a:rPr lang="en-US" altLang="en-US" smtClean="0"/>
              <a:t>Temperature</a:t>
            </a:r>
          </a:p>
        </p:txBody>
      </p:sp>
      <p:sp>
        <p:nvSpPr>
          <p:cNvPr id="11267" name="Text Box 3"/>
          <p:cNvSpPr txBox="1">
            <a:spLocks noChangeArrowheads="1"/>
          </p:cNvSpPr>
          <p:nvPr/>
        </p:nvSpPr>
        <p:spPr bwMode="auto">
          <a:xfrm>
            <a:off x="152400" y="1676400"/>
            <a:ext cx="87630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800" b="1" dirty="0">
                <a:solidFill>
                  <a:srgbClr val="990000"/>
                </a:solidFill>
              </a:rPr>
              <a:t>Water’s hydrogen bonds moderate temperature</a:t>
            </a:r>
          </a:p>
        </p:txBody>
      </p:sp>
      <p:sp>
        <p:nvSpPr>
          <p:cNvPr id="11268" name="Text Box 4"/>
          <p:cNvSpPr txBox="1">
            <a:spLocks noChangeArrowheads="1"/>
          </p:cNvSpPr>
          <p:nvPr/>
        </p:nvSpPr>
        <p:spPr bwMode="auto">
          <a:xfrm>
            <a:off x="746125" y="28590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85" name="Rectangle 5"/>
          <p:cNvSpPr>
            <a:spLocks noChangeArrowheads="1"/>
          </p:cNvSpPr>
          <p:nvPr/>
        </p:nvSpPr>
        <p:spPr bwMode="auto">
          <a:xfrm>
            <a:off x="228600" y="2362200"/>
            <a:ext cx="86487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lvl="1" eaLnBrk="1" hangingPunct="1">
              <a:spcBef>
                <a:spcPct val="20000"/>
              </a:spcBef>
              <a:buFontTx/>
              <a:buChar char="–"/>
            </a:pPr>
            <a:r>
              <a:rPr lang="en-US" altLang="en-US" i="1" dirty="0"/>
              <a:t>Water can absorb a great deal of heat energy without a large increase in temperature</a:t>
            </a:r>
            <a:r>
              <a:rPr lang="en-US" altLang="en-US" dirty="0"/>
              <a:t> because It takes a lot of energy to disrupt hydrogen bonds</a:t>
            </a:r>
          </a:p>
          <a:p>
            <a:pPr lvl="1" eaLnBrk="1" hangingPunct="1">
              <a:spcBef>
                <a:spcPct val="20000"/>
              </a:spcBef>
              <a:buFontTx/>
              <a:buChar char="–"/>
            </a:pPr>
            <a:endParaRPr lang="en-US" altLang="en-US" dirty="0"/>
          </a:p>
          <a:p>
            <a:pPr lvl="1" eaLnBrk="1" hangingPunct="1">
              <a:spcBef>
                <a:spcPct val="20000"/>
              </a:spcBef>
            </a:pPr>
            <a:r>
              <a:rPr lang="en-US" altLang="en-US" b="1" dirty="0"/>
              <a:t>Heat</a:t>
            </a:r>
            <a:r>
              <a:rPr lang="en-US" altLang="en-US" dirty="0"/>
              <a:t> = amount of energy associated with molecular movement</a:t>
            </a:r>
          </a:p>
          <a:p>
            <a:pPr lvl="1" eaLnBrk="1" hangingPunct="1">
              <a:spcBef>
                <a:spcPct val="20000"/>
              </a:spcBef>
            </a:pPr>
            <a:r>
              <a:rPr lang="en-US" altLang="en-US" b="1" dirty="0"/>
              <a:t>Temperature</a:t>
            </a:r>
            <a:r>
              <a:rPr lang="en-US" altLang="en-US" dirty="0"/>
              <a:t> = measure of the intensity of heat: measures a substance’s molecular motion</a:t>
            </a:r>
          </a:p>
        </p:txBody>
      </p:sp>
    </p:spTree>
    <p:extLst>
      <p:ext uri="{BB962C8B-B14F-4D97-AF65-F5344CB8AC3E}">
        <p14:creationId xmlns:p14="http://schemas.microsoft.com/office/powerpoint/2010/main" val="1156255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ipe(left)">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5">
                                            <p:txEl>
                                              <p:pRg st="2" end="2"/>
                                            </p:txEl>
                                          </p:spTgt>
                                        </p:tgtEl>
                                        <p:attrNameLst>
                                          <p:attrName>style.visibility</p:attrName>
                                        </p:attrNameLst>
                                      </p:cBhvr>
                                      <p:to>
                                        <p:strVal val="visible"/>
                                      </p:to>
                                    </p:set>
                                    <p:animEffect transition="in" filter="wipe(left)">
                                      <p:cBhvr>
                                        <p:cTn id="12" dur="500"/>
                                        <p:tgtEl>
                                          <p:spTgt spid="2048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5">
                                            <p:txEl>
                                              <p:pRg st="3" end="3"/>
                                            </p:txEl>
                                          </p:spTgt>
                                        </p:tgtEl>
                                        <p:attrNameLst>
                                          <p:attrName>style.visibility</p:attrName>
                                        </p:attrNameLst>
                                      </p:cBhvr>
                                      <p:to>
                                        <p:strVal val="visible"/>
                                      </p:to>
                                    </p:set>
                                    <p:animEffect transition="in" filter="wipe(left)">
                                      <p:cBhvr>
                                        <p:cTn id="17" dur="500"/>
                                        <p:tgtEl>
                                          <p:spTgt spid="204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Temperature regulation:</a:t>
            </a:r>
            <a:endParaRPr lang="en-US" dirty="0"/>
          </a:p>
        </p:txBody>
      </p:sp>
      <p:sp>
        <p:nvSpPr>
          <p:cNvPr id="4" name="Content Placeholder 3"/>
          <p:cNvSpPr>
            <a:spLocks noGrp="1"/>
          </p:cNvSpPr>
          <p:nvPr>
            <p:ph idx="1"/>
          </p:nvPr>
        </p:nvSpPr>
        <p:spPr/>
        <p:txBody>
          <a:bodyPr/>
          <a:lstStyle/>
          <a:p>
            <a:r>
              <a:rPr lang="en-US" dirty="0" smtClean="0"/>
              <a:t>Homeostasis – </a:t>
            </a:r>
          </a:p>
          <a:p>
            <a:pPr lvl="1"/>
            <a:r>
              <a:rPr lang="en-US" dirty="0" smtClean="0"/>
              <a:t>Living things need to maintain “normal” internal temperatures for the cellular chemical reactions to take place.</a:t>
            </a:r>
          </a:p>
          <a:p>
            <a:pPr lvl="1"/>
            <a:r>
              <a:rPr lang="en-US" dirty="0" smtClean="0"/>
              <a:t>Not good for living things to freeze or boil! </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6719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291570"/>
            <a:ext cx="24765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173680"/>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177990"/>
            <a:ext cx="28003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775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Ice floats!</a:t>
            </a:r>
          </a:p>
        </p:txBody>
      </p:sp>
      <p:sp>
        <p:nvSpPr>
          <p:cNvPr id="12291" name="Text Box 3"/>
          <p:cNvSpPr txBox="1">
            <a:spLocks noChangeArrowheads="1"/>
          </p:cNvSpPr>
          <p:nvPr/>
        </p:nvSpPr>
        <p:spPr bwMode="auto">
          <a:xfrm>
            <a:off x="533400" y="1600200"/>
            <a:ext cx="8001000"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800"/>
              <a:t>Water molecules in ice (solid water) are farther apart than the molecules in liquid water</a:t>
            </a:r>
            <a:endParaRPr lang="en-US" altLang="en-US"/>
          </a:p>
        </p:txBody>
      </p:sp>
      <p:pic>
        <p:nvPicPr>
          <p:cNvPr id="12292" name="Picture 5" descr="02-13-IceVersusWat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43200"/>
            <a:ext cx="7173913"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8029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120</TotalTime>
  <Words>679</Words>
  <Application>Microsoft Office PowerPoint</Application>
  <PresentationFormat>On-screen Show (4:3)</PresentationFormat>
  <Paragraphs>126</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Water: What you need to know!</vt:lpstr>
      <vt:lpstr>Need to Know:</vt:lpstr>
      <vt:lpstr>Water is the solvent of life</vt:lpstr>
      <vt:lpstr>Like no other common substance, water exists in nature in all three physical states:</vt:lpstr>
      <vt:lpstr>Cohesion:</vt:lpstr>
      <vt:lpstr>Adhesion: water molecules can move great distances</vt:lpstr>
      <vt:lpstr>Temperature</vt:lpstr>
      <vt:lpstr>Temperature regulation:</vt:lpstr>
      <vt:lpstr>Ice floats!</vt:lpstr>
      <vt:lpstr>PowerPoint Presentation</vt:lpstr>
      <vt:lpstr>Water is the universal solvent</vt:lpstr>
      <vt:lpstr>PowerPoint Presentation</vt:lpstr>
      <vt:lpstr>Water</vt:lpstr>
      <vt:lpstr>Water is Polar</vt:lpstr>
      <vt:lpstr>Interaction Between Water Molecules</vt:lpstr>
      <vt:lpstr>Hydrogen Bonds Exist Between Water Molecules</vt:lpstr>
      <vt:lpstr>Water is so special it has its own name for diffusion….</vt:lpstr>
      <vt:lpstr>Sample Questions:</vt:lpstr>
      <vt:lpstr>PowerPoint Presentation</vt:lpstr>
      <vt:lpstr>PowerPoint Presentation</vt:lpstr>
      <vt:lpstr>PowerPoint Presentation</vt:lpstr>
    </vt:vector>
  </TitlesOfParts>
  <Company>School District of Clay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What you need to know!</dc:title>
  <dc:creator>Windows User</dc:creator>
  <cp:lastModifiedBy>Windows User</cp:lastModifiedBy>
  <cp:revision>4</cp:revision>
  <dcterms:created xsi:type="dcterms:W3CDTF">2016-03-03T18:07:12Z</dcterms:created>
  <dcterms:modified xsi:type="dcterms:W3CDTF">2016-03-03T20:08:05Z</dcterms:modified>
</cp:coreProperties>
</file>