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0" r:id="rId3"/>
    <p:sldId id="272" r:id="rId4"/>
    <p:sldId id="264" r:id="rId5"/>
    <p:sldId id="265" r:id="rId6"/>
    <p:sldId id="266" r:id="rId7"/>
    <p:sldId id="267" r:id="rId8"/>
    <p:sldId id="276" r:id="rId9"/>
    <p:sldId id="277" r:id="rId10"/>
    <p:sldId id="278" r:id="rId11"/>
    <p:sldId id="282" r:id="rId12"/>
    <p:sldId id="281" r:id="rId13"/>
    <p:sldId id="302" r:id="rId14"/>
    <p:sldId id="304" r:id="rId15"/>
    <p:sldId id="305" r:id="rId16"/>
    <p:sldId id="303" r:id="rId17"/>
    <p:sldId id="273" r:id="rId18"/>
    <p:sldId id="283" r:id="rId19"/>
    <p:sldId id="285" r:id="rId20"/>
    <p:sldId id="280" r:id="rId21"/>
    <p:sldId id="300" r:id="rId22"/>
    <p:sldId id="286" r:id="rId23"/>
    <p:sldId id="287" r:id="rId24"/>
    <p:sldId id="297" r:id="rId25"/>
    <p:sldId id="298" r:id="rId26"/>
    <p:sldId id="299" r:id="rId27"/>
    <p:sldId id="301" r:id="rId28"/>
    <p:sldId id="306" r:id="rId29"/>
    <p:sldId id="30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EA93-F682-4B62-B02E-D248C7B66E7F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D8716-D5B9-4B6F-812D-2C2C915D2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9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81000"/>
            <a:ext cx="7024744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24000"/>
            <a:ext cx="3886200" cy="50292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8D69F-7C6D-49D0-8A51-0F5A15483508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AF493B-568F-4F08-8D2E-9BCE125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//upload.wikimedia.org/wikipedia/commons/6/69/Punctuated-equilibriu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9/Punctuated-equilibrium.svg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1445" y="1269640"/>
            <a:ext cx="3313355" cy="17021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Chapter 16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1197" y="3158971"/>
            <a:ext cx="3309803" cy="126062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Evolution and Natural Selection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4768"/>
            <a:ext cx="3886200" cy="2215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8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Fossils and Age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1999" cy="5029200"/>
          </a:xfrm>
        </p:spPr>
        <p:txBody>
          <a:bodyPr/>
          <a:lstStyle/>
          <a:p>
            <a:r>
              <a:rPr lang="en-US" dirty="0" smtClean="0"/>
              <a:t>Earth is 4.5 billion years old</a:t>
            </a:r>
          </a:p>
          <a:p>
            <a:pPr lvl="1"/>
            <a:r>
              <a:rPr lang="en-US" dirty="0" smtClean="0"/>
              <a:t>Enough time for natural selection to account for all of life’s variety</a:t>
            </a:r>
          </a:p>
          <a:p>
            <a:r>
              <a:rPr lang="en-US" dirty="0" smtClean="0"/>
              <a:t>Although incomplete, fossils show evidence for change</a:t>
            </a:r>
          </a:p>
          <a:p>
            <a:pPr lvl="1"/>
            <a:r>
              <a:rPr lang="en-US" dirty="0" smtClean="0"/>
              <a:t>Intermediates between species</a:t>
            </a:r>
          </a:p>
          <a:p>
            <a:pPr lvl="1"/>
            <a:r>
              <a:rPr lang="en-US" dirty="0" smtClean="0"/>
              <a:t>Common ancestors</a:t>
            </a:r>
          </a:p>
          <a:p>
            <a:pPr lvl="1"/>
            <a:endParaRPr lang="en-US" dirty="0"/>
          </a:p>
        </p:txBody>
      </p:sp>
      <p:pic>
        <p:nvPicPr>
          <p:cNvPr id="32770" name="Picture 2" descr="http://ohhs.ohsd.net/~brick/mam/images/mami_horse_evolution.jpg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261" y="1"/>
            <a:ext cx="55217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657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0286"/>
            <a:ext cx="9144000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8" name="Picture 10" descr="File:Punctuated-equilibriu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263" y="3200400"/>
            <a:ext cx="2225537" cy="33340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Fossils and Age of the Earth</a:t>
            </a:r>
            <a:endParaRPr lang="en-US" dirty="0"/>
          </a:p>
        </p:txBody>
      </p:sp>
      <p:pic>
        <p:nvPicPr>
          <p:cNvPr id="58370" name="Picture 2" descr="A fossil record showing gradual ev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5844066" cy="2971800"/>
          </a:xfrm>
          <a:prstGeom prst="rect">
            <a:avLst/>
          </a:prstGeom>
          <a:noFill/>
        </p:spPr>
      </p:pic>
      <p:pic>
        <p:nvPicPr>
          <p:cNvPr id="58374" name="Picture 6" descr="A fossil record showing quick evolu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5844066" cy="29718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1828800"/>
          </a:xfrm>
        </p:spPr>
        <p:txBody>
          <a:bodyPr>
            <a:noAutofit/>
          </a:bodyPr>
          <a:lstStyle/>
          <a:p>
            <a:r>
              <a:rPr lang="en-US" dirty="0" smtClean="0"/>
              <a:t>Fossils are found in layers called </a:t>
            </a:r>
            <a:r>
              <a:rPr lang="en-US" dirty="0" smtClean="0">
                <a:solidFill>
                  <a:srgbClr val="C00000"/>
                </a:solidFill>
              </a:rPr>
              <a:t>strata</a:t>
            </a:r>
          </a:p>
          <a:p>
            <a:pPr lvl="1"/>
            <a:r>
              <a:rPr lang="en-US" sz="2400" dirty="0" smtClean="0"/>
              <a:t>Deeper = older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Gradualism</a:t>
            </a:r>
            <a:r>
              <a:rPr lang="en-US" dirty="0" smtClean="0"/>
              <a:t>- slow, steady change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Punctuated equilibrium- </a:t>
            </a:r>
            <a:r>
              <a:rPr lang="en-US" dirty="0" smtClean="0"/>
              <a:t>long periods of stability interrupted by quick change </a:t>
            </a:r>
          </a:p>
        </p:txBody>
      </p:sp>
      <p:pic>
        <p:nvPicPr>
          <p:cNvPr id="58372" name="Picture 4" descr="Irregular preservation of transitional form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432860"/>
            <a:ext cx="5943600" cy="304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8167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Gradualism vs. Punctuated Equilibrium</a:t>
            </a:r>
            <a:endParaRPr lang="en-US" dirty="0"/>
          </a:p>
        </p:txBody>
      </p:sp>
      <p:pic>
        <p:nvPicPr>
          <p:cNvPr id="10" name="Picture 12" descr="http://anthro.palomar.edu/synthetic/images/graph_of_punctuated_equilibrium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3910"/>
            <a:ext cx="3810000" cy="2522290"/>
          </a:xfrm>
          <a:prstGeom prst="rect">
            <a:avLst/>
          </a:prstGeom>
          <a:noFill/>
        </p:spPr>
      </p:pic>
      <p:pic>
        <p:nvPicPr>
          <p:cNvPr id="11" name="Picture 10" descr="File:Punctuated-equilibrium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302114"/>
            <a:ext cx="3505200" cy="5251086"/>
          </a:xfrm>
          <a:prstGeom prst="rect">
            <a:avLst/>
          </a:prstGeom>
          <a:noFill/>
        </p:spPr>
      </p:pic>
      <p:pic>
        <p:nvPicPr>
          <p:cNvPr id="59396" name="Picture 4" descr="Here evolution happens in a sharp ju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990974"/>
            <a:ext cx="4633577" cy="2486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Fossils and Age of the Earth</a:t>
            </a:r>
            <a:endParaRPr lang="en-US" dirty="0"/>
          </a:p>
        </p:txBody>
      </p:sp>
      <p:pic>
        <p:nvPicPr>
          <p:cNvPr id="59394" name="Picture 2" descr="http://withfriendship.com/images/i/42351/Punctuated-equilibrium-picture.jpg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Fossils and Age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1999" cy="5029200"/>
          </a:xfrm>
        </p:spPr>
        <p:txBody>
          <a:bodyPr/>
          <a:lstStyle/>
          <a:p>
            <a:r>
              <a:rPr lang="en-US" dirty="0" smtClean="0"/>
              <a:t>Earth is 4.5 billion years old</a:t>
            </a:r>
          </a:p>
          <a:p>
            <a:pPr lvl="1"/>
            <a:r>
              <a:rPr lang="en-US" dirty="0" smtClean="0"/>
              <a:t>Enough time for natural selection to account for all of life’s variety</a:t>
            </a:r>
          </a:p>
          <a:p>
            <a:r>
              <a:rPr lang="en-US" dirty="0" smtClean="0"/>
              <a:t>Although incomplete, fossils show evidence for change</a:t>
            </a:r>
          </a:p>
          <a:p>
            <a:pPr lvl="1"/>
            <a:r>
              <a:rPr lang="en-US" dirty="0" smtClean="0"/>
              <a:t>Intermediates between species</a:t>
            </a:r>
          </a:p>
          <a:p>
            <a:pPr lvl="1"/>
            <a:r>
              <a:rPr lang="en-US" dirty="0" smtClean="0"/>
              <a:t>Common ancestors</a:t>
            </a:r>
          </a:p>
          <a:p>
            <a:pPr lvl="1"/>
            <a:endParaRPr lang="en-US" dirty="0"/>
          </a:p>
        </p:txBody>
      </p:sp>
      <p:pic>
        <p:nvPicPr>
          <p:cNvPr id="32770" name="Picture 2" descr="http://ohhs.ohsd.net/~brick/mam/images/mami_horse_evolution.jpg"/>
          <p:cNvPicPr>
            <a:picLocks noChangeAspect="1" noChangeArrowheads="1"/>
          </p:cNvPicPr>
          <p:nvPr/>
        </p:nvPicPr>
        <p:blipFill>
          <a:blip r:embed="rId2" cstate="print"/>
          <a:srcRect b="3333"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1999" cy="5029200"/>
          </a:xfrm>
        </p:spPr>
        <p:txBody>
          <a:bodyPr/>
          <a:lstStyle/>
          <a:p>
            <a:r>
              <a:rPr lang="en-US" dirty="0" smtClean="0"/>
              <a:t>Closely related species have slight differences in different environments</a:t>
            </a:r>
          </a:p>
          <a:p>
            <a:pPr lvl="1"/>
            <a:r>
              <a:rPr lang="en-US" dirty="0" smtClean="0"/>
              <a:t>Ex: Galapagos finches</a:t>
            </a:r>
          </a:p>
          <a:p>
            <a:r>
              <a:rPr lang="en-US" dirty="0" smtClean="0"/>
              <a:t>Distantly related species can evolve similar adaptations </a:t>
            </a:r>
          </a:p>
          <a:p>
            <a:pPr lvl="1"/>
            <a:r>
              <a:rPr lang="en-US" dirty="0" smtClean="0"/>
              <a:t>Result of similar environmental pressures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Convergent Evolution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Analogous Structures</a:t>
            </a:r>
          </a:p>
          <a:p>
            <a:pPr lvl="2"/>
            <a:r>
              <a:rPr lang="en-US" dirty="0" smtClean="0"/>
              <a:t>Ex: webbed feet, wings</a:t>
            </a:r>
          </a:p>
          <a:p>
            <a:pPr lvl="1"/>
            <a:endParaRPr lang="en-US" dirty="0"/>
          </a:p>
        </p:txBody>
      </p:sp>
      <p:pic>
        <p:nvPicPr>
          <p:cNvPr id="5" name="Picture 4" descr="http://www.calacademy.org/science_now/images/galap_revis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305300"/>
            <a:ext cx="2057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7037" y="3990975"/>
            <a:ext cx="168736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r="6092"/>
          <a:stretch>
            <a:fillRect/>
          </a:stretch>
        </p:blipFill>
        <p:spPr bwMode="auto">
          <a:xfrm>
            <a:off x="5620143" y="638175"/>
            <a:ext cx="3523857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correct?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3861" r="1923" b="60396"/>
          <a:stretch>
            <a:fillRect/>
          </a:stretch>
        </p:blipFill>
        <p:spPr bwMode="auto">
          <a:xfrm>
            <a:off x="1752600" y="1752600"/>
            <a:ext cx="5867400" cy="18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3465" r="1923"/>
          <a:stretch>
            <a:fillRect/>
          </a:stretch>
        </p:blipFill>
        <p:spPr bwMode="auto">
          <a:xfrm>
            <a:off x="1752600" y="3886200"/>
            <a:ext cx="590144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Geological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19599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James Hutton </a:t>
            </a:r>
            <a:r>
              <a:rPr lang="en-US" b="1" dirty="0" smtClean="0"/>
              <a:t>proposed that geological processes like mountain formation and erosion take much longer than originally hypothesized (1785)</a:t>
            </a:r>
          </a:p>
          <a:p>
            <a:pPr lvl="1"/>
            <a:r>
              <a:rPr lang="en-US" dirty="0" smtClean="0"/>
              <a:t>Concept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deep time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Charles Lyell </a:t>
            </a:r>
            <a:r>
              <a:rPr lang="en-US" dirty="0" smtClean="0"/>
              <a:t>reasoned that presently observable geological processes must be responsible for the Earth’s landscape (1830)</a:t>
            </a:r>
          </a:p>
          <a:p>
            <a:pPr lvl="1"/>
            <a:r>
              <a:rPr lang="en-US" dirty="0" smtClean="0"/>
              <a:t>Erosion, earthquakes, etc.</a:t>
            </a:r>
          </a:p>
          <a:p>
            <a:pPr lvl="1"/>
            <a:endParaRPr lang="en-US" dirty="0" smtClean="0"/>
          </a:p>
          <a:p>
            <a:endParaRPr lang="en-US" b="1" dirty="0"/>
          </a:p>
        </p:txBody>
      </p:sp>
      <p:pic>
        <p:nvPicPr>
          <p:cNvPr id="12290" name="Picture 2" descr="http://www.nndb.com/people/213/000104898/james-hutton-1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1762870" cy="2286000"/>
          </a:xfrm>
          <a:prstGeom prst="rect">
            <a:avLst/>
          </a:prstGeom>
          <a:noFill/>
        </p:spPr>
      </p:pic>
      <p:pic>
        <p:nvPicPr>
          <p:cNvPr id="12292" name="Picture 4" descr="http://www.ciracar.com/img/nature/grand_canyon/grand_canyon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3733800" cy="2524125"/>
          </a:xfrm>
          <a:prstGeom prst="rect">
            <a:avLst/>
          </a:prstGeom>
          <a:noFill/>
        </p:spPr>
      </p:pic>
      <p:pic>
        <p:nvPicPr>
          <p:cNvPr id="12296" name="Picture 8" descr="http://davidlavery.net/barfield/Images/People/ly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47800"/>
            <a:ext cx="17526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6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029200"/>
          </a:xfrm>
        </p:spPr>
        <p:txBody>
          <a:bodyPr/>
          <a:lstStyle/>
          <a:p>
            <a:r>
              <a:rPr lang="en-US" dirty="0" smtClean="0"/>
              <a:t>Same basic form</a:t>
            </a:r>
          </a:p>
          <a:p>
            <a:pPr lvl="1"/>
            <a:r>
              <a:rPr lang="en-US" dirty="0" smtClean="0"/>
              <a:t>With modifications </a:t>
            </a:r>
          </a:p>
          <a:p>
            <a:r>
              <a:rPr lang="en-US" dirty="0" smtClean="0"/>
              <a:t>Inherited from a </a:t>
            </a:r>
            <a:r>
              <a:rPr lang="en-US" dirty="0" smtClean="0">
                <a:solidFill>
                  <a:srgbClr val="FF0000"/>
                </a:solidFill>
              </a:rPr>
              <a:t>common ancestor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41096"/>
            <a:ext cx="8001000" cy="355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lex\Desktop\Image Library\Additional things\1LO 07-20-09\BIO10NAE_05_16_05_005_LRIM_05.png"/>
          <p:cNvPicPr>
            <a:picLocks noChangeAspect="1" noChangeArrowheads="1"/>
          </p:cNvPicPr>
          <p:nvPr/>
        </p:nvPicPr>
        <p:blipFill>
          <a:blip r:embed="rId3" cstate="print"/>
          <a:srcRect l="20820" r="15003"/>
          <a:stretch>
            <a:fillRect/>
          </a:stretch>
        </p:blipFill>
        <p:spPr bwMode="auto">
          <a:xfrm>
            <a:off x="533400" y="3230738"/>
            <a:ext cx="8153400" cy="324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09.68.138.57/lc/archive/biology/PublishingImages/0345l.jpg"/>
          <p:cNvPicPr>
            <a:picLocks noChangeAspect="1" noChangeArrowheads="1"/>
          </p:cNvPicPr>
          <p:nvPr/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773275" y="914400"/>
            <a:ext cx="760872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awesome.com/wp-content/uploads/2011/08/4.wisdom_teeth_01_en.jpg"/>
          <p:cNvPicPr>
            <a:picLocks noChangeAspect="1" noChangeArrowheads="1"/>
          </p:cNvPicPr>
          <p:nvPr/>
        </p:nvPicPr>
        <p:blipFill>
          <a:blip r:embed="rId2" cstate="print"/>
          <a:srcRect t="8000"/>
          <a:stretch>
            <a:fillRect/>
          </a:stretch>
        </p:blipFill>
        <p:spPr bwMode="auto">
          <a:xfrm>
            <a:off x="4913380" y="1447800"/>
            <a:ext cx="3544820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5029200"/>
          </a:xfrm>
        </p:spPr>
        <p:txBody>
          <a:bodyPr/>
          <a:lstStyle/>
          <a:p>
            <a:r>
              <a:rPr lang="en-US" dirty="0" smtClean="0"/>
              <a:t>Remnants of once useful structures and organs </a:t>
            </a:r>
          </a:p>
          <a:p>
            <a:r>
              <a:rPr lang="en-US" dirty="0" smtClean="0"/>
              <a:t>Have lost much or all of their function </a:t>
            </a:r>
          </a:p>
          <a:p>
            <a:r>
              <a:rPr lang="en-US" dirty="0" smtClean="0"/>
              <a:t>Typically reduced and eventually eliminated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8" name="Picture 2" descr="appendix"/>
          <p:cNvPicPr>
            <a:picLocks noChangeAspect="1" noChangeArrowheads="1"/>
          </p:cNvPicPr>
          <p:nvPr/>
        </p:nvPicPr>
        <p:blipFill>
          <a:blip r:embed="rId3" cstate="print"/>
          <a:srcRect b="6587"/>
          <a:stretch>
            <a:fillRect/>
          </a:stretch>
        </p:blipFill>
        <p:spPr bwMode="auto">
          <a:xfrm>
            <a:off x="4876800" y="3505200"/>
            <a:ext cx="3733800" cy="2895600"/>
          </a:xfrm>
          <a:prstGeom prst="rect">
            <a:avLst/>
          </a:prstGeom>
          <a:noFill/>
        </p:spPr>
      </p:pic>
      <p:pic>
        <p:nvPicPr>
          <p:cNvPr id="1030" name="Picture 6" descr="http://www.tokresource.org/tok_classes/biobiobio/biomenu/evolution/whale-vestigial-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3124200" cy="2702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third eyelid"/>
          <p:cNvPicPr>
            <a:picLocks noChangeAspect="1" noChangeArrowheads="1"/>
          </p:cNvPicPr>
          <p:nvPr/>
        </p:nvPicPr>
        <p:blipFill>
          <a:blip r:embed="rId2" cstate="print"/>
          <a:srcRect r="4294" b="4294"/>
          <a:stretch>
            <a:fillRect/>
          </a:stretch>
        </p:blipFill>
        <p:spPr bwMode="auto">
          <a:xfrm>
            <a:off x="762000" y="1905000"/>
            <a:ext cx="4343400" cy="3673439"/>
          </a:xfrm>
          <a:prstGeom prst="rect">
            <a:avLst/>
          </a:prstGeom>
          <a:noFill/>
        </p:spPr>
      </p:pic>
      <p:pic>
        <p:nvPicPr>
          <p:cNvPr id="42000" name="Picture 16" descr="http://images.wikia.com/psychology/images/5/5f/Chickenbl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38200"/>
            <a:ext cx="2400300" cy="1895476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9056" y="6858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Vestigial Structures:</a:t>
            </a:r>
            <a:br>
              <a:rPr lang="en-US" sz="2800" dirty="0" smtClean="0"/>
            </a:br>
            <a:r>
              <a:rPr lang="en-US" sz="3600" dirty="0" smtClean="0"/>
              <a:t>Nictitating Membrane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2002" name="Picture 18" descr="http://cdn1.arkive.org/media/2B/2BD55DF7-808C-42D7-8B42-11855A4A6954/Presentation.Large/American-alligator-underwater-showing-nictitating-membrane.jpg"/>
          <p:cNvPicPr>
            <a:picLocks noChangeAspect="1" noChangeArrowheads="1"/>
          </p:cNvPicPr>
          <p:nvPr/>
        </p:nvPicPr>
        <p:blipFill>
          <a:blip r:embed="rId4" cstate="print"/>
          <a:srcRect l="4923" t="14447" r="1538" b="9707"/>
          <a:stretch>
            <a:fillRect/>
          </a:stretch>
        </p:blipFill>
        <p:spPr bwMode="auto">
          <a:xfrm>
            <a:off x="5406572" y="2819400"/>
            <a:ext cx="3127828" cy="1728537"/>
          </a:xfrm>
          <a:prstGeom prst="rect">
            <a:avLst/>
          </a:prstGeom>
          <a:noFill/>
        </p:spPr>
      </p:pic>
      <p:pic>
        <p:nvPicPr>
          <p:cNvPr id="42006" name="Picture 22" descr="http://www.marinebiodiversity.ca/shark/english/NICITATING_MEMBRANE_IN_BLUE_SHARK.jpg"/>
          <p:cNvPicPr>
            <a:picLocks noChangeAspect="1" noChangeArrowheads="1"/>
          </p:cNvPicPr>
          <p:nvPr/>
        </p:nvPicPr>
        <p:blipFill>
          <a:blip r:embed="rId5" cstate="print"/>
          <a:srcRect t="6639"/>
          <a:stretch>
            <a:fillRect/>
          </a:stretch>
        </p:blipFill>
        <p:spPr bwMode="auto">
          <a:xfrm>
            <a:off x="5562600" y="4648200"/>
            <a:ext cx="281940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9056" y="6858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Vestigial Structures:</a:t>
            </a:r>
            <a:br>
              <a:rPr lang="en-US" sz="2800" dirty="0" smtClean="0"/>
            </a:br>
            <a:r>
              <a:rPr lang="en-US" sz="3600" dirty="0" smtClean="0"/>
              <a:t>Body Hair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7" name="Picture 6" descr="6.Mrobinwilliams"/>
          <p:cNvPicPr>
            <a:picLocks noChangeAspect="1" noChangeArrowheads="1"/>
          </p:cNvPicPr>
          <p:nvPr/>
        </p:nvPicPr>
        <p:blipFill>
          <a:blip r:embed="rId2" cstate="print"/>
          <a:srcRect l="9615" r="19231"/>
          <a:stretch>
            <a:fillRect/>
          </a:stretch>
        </p:blipFill>
        <p:spPr bwMode="auto">
          <a:xfrm>
            <a:off x="609600" y="1752600"/>
            <a:ext cx="3657600" cy="3855308"/>
          </a:xfrm>
          <a:prstGeom prst="rect">
            <a:avLst/>
          </a:prstGeom>
          <a:noFill/>
        </p:spPr>
      </p:pic>
      <p:pic>
        <p:nvPicPr>
          <p:cNvPr id="52226" name="Picture 2" descr="http://www.edinburghzoo.org.uk/export/sites/default/common/images/animals/animaldatabase1/chimp_liberius.jpg"/>
          <p:cNvPicPr>
            <a:picLocks noChangeAspect="1" noChangeArrowheads="1"/>
          </p:cNvPicPr>
          <p:nvPr/>
        </p:nvPicPr>
        <p:blipFill>
          <a:blip r:embed="rId3" cstate="print"/>
          <a:srcRect l="4000" r="8000"/>
          <a:stretch>
            <a:fillRect/>
          </a:stretch>
        </p:blipFill>
        <p:spPr bwMode="auto">
          <a:xfrm>
            <a:off x="4399483" y="2209800"/>
            <a:ext cx="4134917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9056" y="6858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Vestigial Structures:</a:t>
            </a:r>
            <a:br>
              <a:rPr lang="en-US" sz="2800" dirty="0" smtClean="0"/>
            </a:br>
            <a:r>
              <a:rPr lang="en-US" sz="3600" dirty="0" smtClean="0"/>
              <a:t>Ear Muscles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8" descr="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09700"/>
            <a:ext cx="1828800" cy="2286000"/>
          </a:xfrm>
          <a:prstGeom prst="rect">
            <a:avLst/>
          </a:prstGeom>
          <a:noFill/>
        </p:spPr>
      </p:pic>
      <p:pic>
        <p:nvPicPr>
          <p:cNvPr id="53250" name="Picture 2" descr="http://www.nylabone.com/assets/003/27885.jpg"/>
          <p:cNvPicPr>
            <a:picLocks noChangeAspect="1" noChangeArrowheads="1"/>
          </p:cNvPicPr>
          <p:nvPr/>
        </p:nvPicPr>
        <p:blipFill>
          <a:blip r:embed="rId3" cstate="print"/>
          <a:srcRect r="29268"/>
          <a:stretch>
            <a:fillRect/>
          </a:stretch>
        </p:blipFill>
        <p:spPr bwMode="auto">
          <a:xfrm>
            <a:off x="5943600" y="4191000"/>
            <a:ext cx="2382084" cy="2286000"/>
          </a:xfrm>
          <a:prstGeom prst="rect">
            <a:avLst/>
          </a:prstGeom>
          <a:noFill/>
        </p:spPr>
      </p:pic>
      <p:pic>
        <p:nvPicPr>
          <p:cNvPr id="53252" name="Picture 4" descr="http://media.somewhereinblog.net/images/thumbs/Horus_1280297736_4-Ear_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2590800" cy="2732277"/>
          </a:xfrm>
          <a:prstGeom prst="rect">
            <a:avLst/>
          </a:prstGeom>
          <a:noFill/>
        </p:spPr>
      </p:pic>
      <p:pic>
        <p:nvPicPr>
          <p:cNvPr id="53254" name="Picture 6" descr="http://www.softland.co.in/sathya/images/Zoome/Photography/DSC_0516-face.jpg"/>
          <p:cNvPicPr>
            <a:picLocks noChangeAspect="1" noChangeArrowheads="1"/>
          </p:cNvPicPr>
          <p:nvPr/>
        </p:nvPicPr>
        <p:blipFill>
          <a:blip r:embed="rId5" cstate="print"/>
          <a:srcRect l="13151" t="8889" r="10137" b="23556"/>
          <a:stretch>
            <a:fillRect/>
          </a:stretch>
        </p:blipFill>
        <p:spPr bwMode="auto">
          <a:xfrm>
            <a:off x="5522495" y="762000"/>
            <a:ext cx="3088106" cy="3352800"/>
          </a:xfrm>
          <a:prstGeom prst="rect">
            <a:avLst/>
          </a:prstGeom>
          <a:noFill/>
        </p:spPr>
      </p:pic>
      <p:pic>
        <p:nvPicPr>
          <p:cNvPr id="53256" name="Picture 8" descr="http://4.bp.blogspot.com/_l8HaqAgdU3I/Rw8SJ0xfSuI/AAAAAAAAABA/o7TMqYdLKZI/s400/706-jasper_mule_deer_doe_0315w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009" y="1791415"/>
            <a:ext cx="2313814" cy="3466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9056" y="685800"/>
            <a:ext cx="702474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Vestigial Structures:</a:t>
            </a:r>
            <a:br>
              <a:rPr lang="en-US" sz="2800" dirty="0" smtClean="0"/>
            </a:br>
            <a:r>
              <a:rPr lang="en-US" sz="3600" dirty="0" smtClean="0"/>
              <a:t>Tailbone (Coccyx)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4274" name="Picture 2" descr="http://www.cyh.com/HealthTopics/library/sp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3771" y="1828800"/>
            <a:ext cx="2296887" cy="4019551"/>
          </a:xfrm>
          <a:prstGeom prst="rect">
            <a:avLst/>
          </a:prstGeom>
          <a:noFill/>
        </p:spPr>
      </p:pic>
      <p:pic>
        <p:nvPicPr>
          <p:cNvPr id="6" name="Picture 4" descr="tailbone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533400" y="3276600"/>
            <a:ext cx="4191000" cy="3155577"/>
          </a:xfrm>
          <a:prstGeom prst="rect">
            <a:avLst/>
          </a:prstGeom>
          <a:noFill/>
        </p:spPr>
      </p:pic>
      <p:pic>
        <p:nvPicPr>
          <p:cNvPr id="54276" name="Picture 4" descr="http://cbskroq.files.wordpress.com/2010/03/baby-tail-385x240.jpg?w=385&amp;h=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7" y="1447800"/>
            <a:ext cx="2811463" cy="1752601"/>
          </a:xfrm>
          <a:prstGeom prst="rect">
            <a:avLst/>
          </a:prstGeom>
          <a:noFill/>
        </p:spPr>
      </p:pic>
      <p:pic>
        <p:nvPicPr>
          <p:cNvPr id="54278" name="Picture 6" descr="http://www.realitylove.eu/images/Evolution/DO_NOT_LINK_TO_THIS_humans%20with%20tails7.gif"/>
          <p:cNvPicPr>
            <a:picLocks noChangeAspect="1" noChangeArrowheads="1"/>
          </p:cNvPicPr>
          <p:nvPr/>
        </p:nvPicPr>
        <p:blipFill>
          <a:blip r:embed="rId5" cstate="print"/>
          <a:srcRect t="8875" r="5306" b="1109"/>
          <a:stretch>
            <a:fillRect/>
          </a:stretch>
        </p:blipFill>
        <p:spPr bwMode="auto">
          <a:xfrm>
            <a:off x="7001814" y="1981200"/>
            <a:ext cx="1608786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www.rationalconclusions.com/images/citations/Science%20of%20Evolution%20-%20109.jpg"/>
          <p:cNvPicPr>
            <a:picLocks noChangeAspect="1" noChangeArrowheads="1"/>
          </p:cNvPicPr>
          <p:nvPr/>
        </p:nvPicPr>
        <p:blipFill>
          <a:blip r:embed="rId2" cstate="print"/>
          <a:srcRect l="1606" b="8837"/>
          <a:stretch>
            <a:fillRect/>
          </a:stretch>
        </p:blipFill>
        <p:spPr bwMode="auto">
          <a:xfrm>
            <a:off x="3657600" y="2438400"/>
            <a:ext cx="5029200" cy="4023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1524000"/>
          </a:xfrm>
        </p:spPr>
        <p:txBody>
          <a:bodyPr/>
          <a:lstStyle/>
          <a:p>
            <a:r>
              <a:rPr lang="en-US" dirty="0" smtClean="0"/>
              <a:t>Similarities in the patterns of embryological development</a:t>
            </a:r>
          </a:p>
          <a:p>
            <a:pPr lvl="1"/>
            <a:r>
              <a:rPr lang="en-US" dirty="0" smtClean="0"/>
              <a:t>Evidence for </a:t>
            </a:r>
            <a:r>
              <a:rPr lang="en-US" dirty="0" smtClean="0">
                <a:solidFill>
                  <a:srgbClr val="FF0000"/>
                </a:solidFill>
              </a:rPr>
              <a:t>common descent</a:t>
            </a:r>
          </a:p>
          <a:p>
            <a:endParaRPr lang="en-US" dirty="0"/>
          </a:p>
        </p:txBody>
      </p:sp>
      <p:pic>
        <p:nvPicPr>
          <p:cNvPr id="57346" name="Picture 2" descr="http://www.zen55864.zen.co.uk/images/gillslits.jpg"/>
          <p:cNvPicPr>
            <a:picLocks noChangeAspect="1" noChangeArrowheads="1"/>
          </p:cNvPicPr>
          <p:nvPr/>
        </p:nvPicPr>
        <p:blipFill>
          <a:blip r:embed="rId3" cstate="print"/>
          <a:srcRect t="10345"/>
          <a:stretch>
            <a:fillRect/>
          </a:stretch>
        </p:blipFill>
        <p:spPr bwMode="auto">
          <a:xfrm>
            <a:off x="609600" y="2577451"/>
            <a:ext cx="2971800" cy="1918349"/>
          </a:xfrm>
          <a:prstGeom prst="rect">
            <a:avLst/>
          </a:prstGeom>
          <a:noFill/>
        </p:spPr>
      </p:pic>
      <p:pic>
        <p:nvPicPr>
          <p:cNvPr id="57352" name="Picture 8" descr="http://qcpages.qc.edu/Biology/Lahti/Research/RelselImages/dolphinembr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286258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ousden.name/images/dna-500.jpg"/>
          <p:cNvPicPr>
            <a:picLocks noChangeAspect="1" noChangeArrowheads="1"/>
          </p:cNvPicPr>
          <p:nvPr/>
        </p:nvPicPr>
        <p:blipFill>
          <a:blip r:embed="rId2" cstate="print"/>
          <a:srcRect l="2439" b="2439"/>
          <a:stretch>
            <a:fillRect/>
          </a:stretch>
        </p:blipFill>
        <p:spPr bwMode="auto">
          <a:xfrm>
            <a:off x="5334000" y="1219200"/>
            <a:ext cx="3358662" cy="21831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Genetics and Molecular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029200" cy="5029200"/>
          </a:xfrm>
        </p:spPr>
        <p:txBody>
          <a:bodyPr/>
          <a:lstStyle/>
          <a:p>
            <a:r>
              <a:rPr lang="en-US" dirty="0" smtClean="0"/>
              <a:t>Universal genetic code (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Same biochemical processes </a:t>
            </a:r>
          </a:p>
          <a:p>
            <a:pPr lvl="1"/>
            <a:r>
              <a:rPr lang="en-US" dirty="0" smtClean="0"/>
              <a:t>Ex: transcription, translation, cell division, etc.</a:t>
            </a:r>
          </a:p>
          <a:p>
            <a:r>
              <a:rPr lang="en-US" dirty="0" smtClean="0"/>
              <a:t>More closely related organisms have more similar DNA</a:t>
            </a:r>
          </a:p>
          <a:p>
            <a:r>
              <a:rPr lang="en-US" dirty="0" smtClean="0"/>
              <a:t>Common genes and proteins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9" name="Picture 4" descr="C:\Users\Alex\Desktop\Image Library\Additional things\1LO 07-20-09\BIO10NAE_05_16_05_005_LRIM_08.png"/>
          <p:cNvPicPr>
            <a:picLocks noChangeAspect="1" noChangeArrowheads="1"/>
          </p:cNvPicPr>
          <p:nvPr/>
        </p:nvPicPr>
        <p:blipFill>
          <a:blip r:embed="rId3" cstate="print"/>
          <a:srcRect l="933" t="21099" r="1149" b="18618"/>
          <a:stretch>
            <a:fillRect/>
          </a:stretch>
        </p:blipFill>
        <p:spPr bwMode="auto">
          <a:xfrm>
            <a:off x="533400" y="47244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nature.com/nrm/journal/v9/n7/images/nrm2434-i1.jpg"/>
          <p:cNvPicPr>
            <a:picLocks noChangeAspect="1" noChangeArrowheads="1"/>
          </p:cNvPicPr>
          <p:nvPr/>
        </p:nvPicPr>
        <p:blipFill>
          <a:blip r:embed="rId4" cstate="print"/>
          <a:srcRect b="17224"/>
          <a:stretch>
            <a:fillRect/>
          </a:stretch>
        </p:blipFill>
        <p:spPr bwMode="auto">
          <a:xfrm>
            <a:off x="5257801" y="3352800"/>
            <a:ext cx="3428999" cy="1450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scientificamerican.com/media/inline/what-makes-us-hum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3048000" cy="3048001"/>
          </a:xfrm>
          <a:prstGeom prst="rect">
            <a:avLst/>
          </a:prstGeom>
          <a:noFill/>
        </p:spPr>
      </p:pic>
      <p:pic>
        <p:nvPicPr>
          <p:cNvPr id="53252" name="Picture 4" descr="http://www.nap.edu/books/11876/xhtml/images/p20013a49g3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0"/>
            <a:ext cx="505805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Thomas Malthus </a:t>
            </a:r>
            <a:r>
              <a:rPr lang="en-US" dirty="0" smtClean="0"/>
              <a:t>reasoned that limited resources could not support the growing population (1798)</a:t>
            </a:r>
          </a:p>
          <a:p>
            <a:r>
              <a:rPr lang="en-US" dirty="0" smtClean="0"/>
              <a:t>Darwin applied this concept to other organisms</a:t>
            </a:r>
          </a:p>
          <a:p>
            <a:pPr lvl="1"/>
            <a:r>
              <a:rPr lang="en-US" dirty="0" smtClean="0"/>
              <a:t>Trees produce thousands of seeds- not all can survive</a:t>
            </a:r>
          </a:p>
          <a:p>
            <a:r>
              <a:rPr lang="en-US" dirty="0" smtClean="0"/>
              <a:t>Which individuals will survive?</a:t>
            </a:r>
          </a:p>
          <a:p>
            <a:pPr lvl="1"/>
            <a:r>
              <a:rPr lang="en-US" dirty="0" smtClean="0"/>
              <a:t>The ones with some advantage over the others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b="1" dirty="0"/>
          </a:p>
        </p:txBody>
      </p:sp>
      <p:pic>
        <p:nvPicPr>
          <p:cNvPr id="29698" name="Picture 2" descr="http://geopolicraticus.files.wordpress.com/2008/12/malthus.jpg"/>
          <p:cNvPicPr>
            <a:picLocks noChangeAspect="1" noChangeArrowheads="1"/>
          </p:cNvPicPr>
          <p:nvPr/>
        </p:nvPicPr>
        <p:blipFill>
          <a:blip r:embed="rId2" cstate="print"/>
          <a:srcRect r="51740"/>
          <a:stretch>
            <a:fillRect/>
          </a:stretch>
        </p:blipFill>
        <p:spPr bwMode="auto">
          <a:xfrm>
            <a:off x="5943600" y="1066800"/>
            <a:ext cx="1981200" cy="2813539"/>
          </a:xfrm>
          <a:prstGeom prst="rect">
            <a:avLst/>
          </a:prstGeom>
          <a:noFill/>
        </p:spPr>
      </p:pic>
      <p:pic>
        <p:nvPicPr>
          <p:cNvPr id="29700" name="Picture 4" descr="http://abhsscience.wikispaces.com/file/view/malthus.gif/206109090/364x274/malth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534167" cy="245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6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14214"/>
            <a:ext cx="8153400" cy="469598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Darwin knew about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artificial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selection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argued that a similar process must occur in nature.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13_02bArtifSelectDogs_C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29121"/>
            <a:ext cx="4495800" cy="24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3_02cCanineNatSelect_C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81773"/>
            <a:ext cx="4495800" cy="249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60144" y="6019800"/>
            <a:ext cx="1655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Wild </a:t>
            </a:r>
            <a:r>
              <a:rPr lang="en-US" sz="2000" b="1" dirty="0" err="1"/>
              <a:t>canids</a:t>
            </a:r>
            <a:endParaRPr lang="en-US" sz="2000" b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10200" y="3657600"/>
            <a:ext cx="2099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/>
              <a:t>Domestic dogs</a:t>
            </a:r>
          </a:p>
        </p:txBody>
      </p:sp>
      <p:pic>
        <p:nvPicPr>
          <p:cNvPr id="8" name="Picture 2" descr="13_02aArtifSelectPlants_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38400" y="1953161"/>
            <a:ext cx="17234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/>
              <a:t>Wild mustard</a:t>
            </a:r>
          </a:p>
          <a:p>
            <a:pPr algn="ctr" eaLnBrk="0" hangingPunct="0"/>
            <a:r>
              <a:rPr lang="en-US" sz="2000" dirty="0"/>
              <a:t>&amp; domestic</a:t>
            </a:r>
          </a:p>
          <a:p>
            <a:pPr algn="ctr" eaLnBrk="0" hangingPunct="0"/>
            <a:r>
              <a:rPr lang="en-US" sz="2000" dirty="0"/>
              <a:t>vegetables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29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 facts: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Organisms produce more offspring than can survive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Individuals vary in their characteristics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Many characteristics are passed from parents to their offspring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3247878" cy="2111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209800" cy="1661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www.butterfly-conservation.org/images/insects/insect_Small_White_Wave_David_G_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23" y="2819400"/>
            <a:ext cx="2212377" cy="1607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4267200" y="4450524"/>
            <a:ext cx="4314678" cy="195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1999" cy="50292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It logically follows that…</a:t>
            </a:r>
          </a:p>
          <a:p>
            <a:r>
              <a:rPr lang="en-US" dirty="0" smtClean="0"/>
              <a:t>Some individuals will be better suited to their environment</a:t>
            </a:r>
          </a:p>
          <a:p>
            <a:r>
              <a:rPr lang="en-US" dirty="0" smtClean="0"/>
              <a:t>They will survive and reproduce more successfully than others without those characteristics</a:t>
            </a:r>
            <a:endParaRPr lang="en-US" dirty="0"/>
          </a:p>
        </p:txBody>
      </p:sp>
      <p:pic>
        <p:nvPicPr>
          <p:cNvPr id="4" name="Picture 4" descr="13_10Cheetah_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8985" y="1524000"/>
            <a:ext cx="3851615" cy="208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84" y="3505200"/>
            <a:ext cx="3851615" cy="2987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1999" cy="5029200"/>
          </a:xfrm>
        </p:spPr>
        <p:txBody>
          <a:bodyPr/>
          <a:lstStyle/>
          <a:p>
            <a:r>
              <a:rPr lang="en-US" dirty="0" smtClean="0"/>
              <a:t>Future generations will therefore contain more genes from better suited individuals</a:t>
            </a:r>
          </a:p>
          <a:p>
            <a:r>
              <a:rPr lang="en-US" dirty="0" smtClean="0"/>
              <a:t>As a result, more individuals will resemble those better suited ancestors</a:t>
            </a:r>
          </a:p>
          <a:p>
            <a:r>
              <a:rPr lang="en-US" dirty="0" smtClean="0"/>
              <a:t>Some characteristics will be exaggerated while others are minimized or even lost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6406" y="990600"/>
            <a:ext cx="3597994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6417"/>
          <a:stretch>
            <a:fillRect/>
          </a:stretch>
        </p:blipFill>
        <p:spPr bwMode="auto">
          <a:xfrm>
            <a:off x="4724400" y="52578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Fossils and Age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38599" cy="5029200"/>
          </a:xfrm>
        </p:spPr>
        <p:txBody>
          <a:bodyPr/>
          <a:lstStyle/>
          <a:p>
            <a:r>
              <a:rPr lang="en-US" dirty="0" smtClean="0"/>
              <a:t>Earth is 4.5 billion years old</a:t>
            </a:r>
          </a:p>
          <a:p>
            <a:pPr lvl="1"/>
            <a:r>
              <a:rPr lang="en-US" dirty="0" smtClean="0"/>
              <a:t>Enough time for natural selection to account for all of life’s variety</a:t>
            </a:r>
          </a:p>
          <a:p>
            <a:r>
              <a:rPr lang="en-US" dirty="0" smtClean="0"/>
              <a:t>Although incomplete, fossils show evidence for change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Intermediates</a:t>
            </a:r>
            <a:r>
              <a:rPr lang="en-US" dirty="0" smtClean="0"/>
              <a:t> between species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Common ancestors</a:t>
            </a:r>
          </a:p>
          <a:p>
            <a:pPr lvl="1"/>
            <a:endParaRPr lang="en-US" dirty="0"/>
          </a:p>
        </p:txBody>
      </p:sp>
      <p:pic>
        <p:nvPicPr>
          <p:cNvPr id="34820" name="Picture 4" descr="http://sciencenotes.files.wordpress.com/2008/04/tiktaa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43247"/>
            <a:ext cx="4038600" cy="391455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4000"/>
          <a:stretch>
            <a:fillRect/>
          </a:stretch>
        </p:blipFill>
        <p:spPr bwMode="auto">
          <a:xfrm>
            <a:off x="6705600" y="5285713"/>
            <a:ext cx="1295400" cy="11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Evidence for Evolution</a:t>
            </a:r>
            <a:r>
              <a:rPr lang="en-US" sz="31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Fossils and Age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1999" cy="5029200"/>
          </a:xfrm>
        </p:spPr>
        <p:txBody>
          <a:bodyPr/>
          <a:lstStyle/>
          <a:p>
            <a:r>
              <a:rPr lang="en-US" dirty="0" smtClean="0"/>
              <a:t>Earth is 4.5 billion years old</a:t>
            </a:r>
          </a:p>
          <a:p>
            <a:pPr lvl="1"/>
            <a:r>
              <a:rPr lang="en-US" dirty="0" smtClean="0"/>
              <a:t>Enough time for natural selection to account for all of life’s variety</a:t>
            </a:r>
          </a:p>
          <a:p>
            <a:r>
              <a:rPr lang="en-US" dirty="0" smtClean="0"/>
              <a:t>Although incomplete, fossils show evidence for change</a:t>
            </a:r>
          </a:p>
          <a:p>
            <a:pPr lvl="1"/>
            <a:r>
              <a:rPr lang="en-US" dirty="0" smtClean="0"/>
              <a:t>Intermediates between species</a:t>
            </a:r>
          </a:p>
          <a:p>
            <a:pPr lvl="1"/>
            <a:r>
              <a:rPr lang="en-US" dirty="0" smtClean="0"/>
              <a:t>Common ancestors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upload.wikimedia.org/wikipedia/commons/6/6e/Equine_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85"/>
            <a:ext cx="9144001" cy="6969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2091</TotalTime>
  <Words>529</Words>
  <Application>Microsoft Office PowerPoint</Application>
  <PresentationFormat>On-screen Show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Chapter 16</vt:lpstr>
      <vt:lpstr>Geological Change</vt:lpstr>
      <vt:lpstr>Population Dynamics</vt:lpstr>
      <vt:lpstr>PowerPoint Presentation</vt:lpstr>
      <vt:lpstr>Natural Selection</vt:lpstr>
      <vt:lpstr>Natural Selection</vt:lpstr>
      <vt:lpstr>Natural Selection</vt:lpstr>
      <vt:lpstr>Evidence for Evolution: Fossils and Age of the Earth</vt:lpstr>
      <vt:lpstr>Evidence for Evolution: Fossils and Age of the Earth</vt:lpstr>
      <vt:lpstr>Evidence for Evolution: Fossils and Age of the Earth</vt:lpstr>
      <vt:lpstr>PowerPoint Presentation</vt:lpstr>
      <vt:lpstr>PowerPoint Presentation</vt:lpstr>
      <vt:lpstr>Evidence for Evolution: Fossils and Age of the Earth</vt:lpstr>
      <vt:lpstr>Evidence for Evolution: Gradualism vs. Punctuated Equilibrium</vt:lpstr>
      <vt:lpstr>Evidence for Evolution: Fossils and Age of the Earth</vt:lpstr>
      <vt:lpstr>Evidence for Evolution: Fossils and Age of the Earth</vt:lpstr>
      <vt:lpstr>Evidence for Evolution: Biogeography</vt:lpstr>
      <vt:lpstr>PowerPoint Presentation</vt:lpstr>
      <vt:lpstr>Which is correct?</vt:lpstr>
      <vt:lpstr>Evidence for Evolution: Homologous Structures</vt:lpstr>
      <vt:lpstr>PowerPoint Presentation</vt:lpstr>
      <vt:lpstr>Evidence for Evolution: Vestigial Structures</vt:lpstr>
      <vt:lpstr> Vestigial Structures: Nictitating Membrane </vt:lpstr>
      <vt:lpstr> Vestigial Structures: Body Hair </vt:lpstr>
      <vt:lpstr> Vestigial Structures: Ear Muscles </vt:lpstr>
      <vt:lpstr> Vestigial Structures: Tailbone (Coccyx) </vt:lpstr>
      <vt:lpstr>Evidence for Evolution: Embryology</vt:lpstr>
      <vt:lpstr>Evidence for Evolution: Genetics and Molecular Biology</vt:lpstr>
      <vt:lpstr>PowerPoint Presentation</vt:lpstr>
    </vt:vector>
  </TitlesOfParts>
  <Company>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Novelly</dc:creator>
  <cp:lastModifiedBy>Windows User</cp:lastModifiedBy>
  <cp:revision>108</cp:revision>
  <dcterms:created xsi:type="dcterms:W3CDTF">2011-05-18T20:04:53Z</dcterms:created>
  <dcterms:modified xsi:type="dcterms:W3CDTF">2016-02-10T12:42:08Z</dcterms:modified>
</cp:coreProperties>
</file>