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72694-7780-4F5A-A580-2CD1E56C4908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1E208-2103-4618-94EB-3AF1F5545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3D933-32C3-42D2-BF22-5788BEF1366E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9EC88-C913-4125-A627-EA088220C0B9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9CB0D-BD2B-4A39-8AC7-F9F28723337C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0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8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7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3363-9D6D-48D6-BBEA-A053806AD9E2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687C-90A7-465D-B181-D7F704B5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3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vcbio.science.ru.nl/images/blad/photosynthesis_reaction_eng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earthguide.ucsd.edu/events/TeacherTECH_2005/equation_photosynthesis.g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DPH" TargetMode="External"/><Relationship Id="rId3" Type="http://schemas.openxmlformats.org/officeDocument/2006/relationships/hyperlink" Target="http://en.wikipedia.org/wiki/Plant" TargetMode="External"/><Relationship Id="rId7" Type="http://schemas.openxmlformats.org/officeDocument/2006/relationships/hyperlink" Target="http://en.wikipedia.org/wiki/Adenosine_triphosphate" TargetMode="External"/><Relationship Id="rId2" Type="http://schemas.openxmlformats.org/officeDocument/2006/relationships/hyperlink" Target="http://en.wikipedia.org/wiki/Photosynthe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hemical_energy" TargetMode="External"/><Relationship Id="rId5" Type="http://schemas.openxmlformats.org/officeDocument/2006/relationships/hyperlink" Target="http://en.wikipedia.org/wiki/Sunlight" TargetMode="External"/><Relationship Id="rId10" Type="http://schemas.openxmlformats.org/officeDocument/2006/relationships/hyperlink" Target="http://en.wikipedia.org/wiki/Glucose" TargetMode="External"/><Relationship Id="rId4" Type="http://schemas.openxmlformats.org/officeDocument/2006/relationships/hyperlink" Target="http://en.wikipedia.org/wiki/Energy" TargetMode="External"/><Relationship Id="rId9" Type="http://schemas.openxmlformats.org/officeDocument/2006/relationships/hyperlink" Target="http://en.wikipedia.org/wiki/Light-independent_reaction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PHOTOSYNTHESIS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Plant Structures:  root, stem, trunk, leaves</a:t>
            </a:r>
          </a:p>
          <a:p>
            <a:r>
              <a:rPr lang="en-US" altLang="en-US" smtClean="0"/>
              <a:t>ATP Adenosine Tri-phosphate the energy molecule of the cell, a rechargeable battery.</a:t>
            </a:r>
          </a:p>
          <a:p>
            <a:r>
              <a:rPr lang="en-US" altLang="en-US" sz="2400" smtClean="0"/>
              <a:t>carbon dioxide + water → glucose + oxygen + energy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6CO2 + 6H2O → C6H12O6 + 6O2 + energy</a:t>
            </a:r>
          </a:p>
        </p:txBody>
      </p:sp>
    </p:spTree>
    <p:extLst>
      <p:ext uri="{BB962C8B-B14F-4D97-AF65-F5344CB8AC3E}">
        <p14:creationId xmlns:p14="http://schemas.microsoft.com/office/powerpoint/2010/main" val="42279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Cellular Respiration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905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5" descr="Cellular%20Respiration%20Over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0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Comparison of Respiration and Photosynthesis.  </a:t>
            </a:r>
            <a:br>
              <a:rPr lang="en-US" sz="3200" dirty="0" smtClean="0"/>
            </a:br>
            <a:r>
              <a:rPr lang="en-US" sz="3200" dirty="0" smtClean="0"/>
              <a:t>They are exactly equal and opposite of one another.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2743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Photosynthesis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Stages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Light Dependant Reactions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Light Independent reactions: Calvin </a:t>
            </a:r>
            <a:r>
              <a:rPr lang="en-US" dirty="0" smtClean="0"/>
              <a:t>Cycle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 Glucose Molecule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1647"/>
            <a:ext cx="4038600" cy="2438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Respiration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Three Stages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Hydrolysis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Krebs Cycle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Electron Transport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Approximately 38 ATP</a:t>
            </a:r>
            <a:endParaRPr lang="en-US" dirty="0"/>
          </a:p>
        </p:txBody>
      </p:sp>
      <p:pic>
        <p:nvPicPr>
          <p:cNvPr id="41989" name="Picture 2" descr="C:\Documents and Settings\Piercy\My Documents\My Pictures\respi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5905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3" descr="C:\Documents and Settings\Piercy\My Documents\My Pictures\photosynthei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58959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9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Photosynthesis and Aerobic Respiration </a:t>
            </a:r>
            <a:r>
              <a:rPr lang="en-US" dirty="0" smtClean="0"/>
              <a:t>Equal and Opposite</a:t>
            </a:r>
            <a:endParaRPr lang="en-US" dirty="0"/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carbon dioxide + water (sunlight) → glucose + oxygen + energy absorbed </a:t>
            </a:r>
          </a:p>
          <a:p>
            <a:endParaRPr lang="en-US" altLang="en-US" sz="2000" dirty="0" smtClean="0"/>
          </a:p>
          <a:p>
            <a:r>
              <a:rPr lang="en-US" altLang="en-US" sz="2400" dirty="0" smtClean="0"/>
              <a:t>6CO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+ 6H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O (sunlight)→ C</a:t>
            </a:r>
            <a:r>
              <a:rPr lang="en-US" altLang="en-US" sz="1800" dirty="0" smtClean="0"/>
              <a:t>6</a:t>
            </a:r>
            <a:r>
              <a:rPr lang="en-US" altLang="en-US" sz="2400" dirty="0" smtClean="0"/>
              <a:t>H</a:t>
            </a:r>
            <a:r>
              <a:rPr lang="en-US" altLang="en-US" sz="1800" dirty="0" smtClean="0"/>
              <a:t>12</a:t>
            </a:r>
            <a:r>
              <a:rPr lang="en-US" altLang="en-US" sz="2400" dirty="0" smtClean="0"/>
              <a:t>O</a:t>
            </a:r>
            <a:r>
              <a:rPr lang="en-US" altLang="en-US" sz="1800" dirty="0" smtClean="0"/>
              <a:t>6</a:t>
            </a:r>
            <a:r>
              <a:rPr lang="en-US" altLang="en-US" sz="2400" dirty="0" smtClean="0"/>
              <a:t> + 6O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+ energy absorbed</a:t>
            </a:r>
          </a:p>
          <a:p>
            <a:endParaRPr lang="en-US" altLang="en-US" sz="2400" dirty="0" smtClean="0"/>
          </a:p>
          <a:p>
            <a:r>
              <a:rPr lang="en-US" altLang="en-US" sz="2000" dirty="0" smtClean="0"/>
              <a:t>Glucose + Oxygen → Carbon dioxide + water + 38ATP energy released</a:t>
            </a:r>
          </a:p>
          <a:p>
            <a:endParaRPr lang="en-US" altLang="en-US" sz="2000" dirty="0" smtClean="0"/>
          </a:p>
          <a:p>
            <a:r>
              <a:rPr lang="en-US" altLang="en-US" sz="2400" dirty="0" smtClean="0"/>
              <a:t>C</a:t>
            </a:r>
            <a:r>
              <a:rPr lang="en-US" altLang="en-US" sz="1800" dirty="0" smtClean="0"/>
              <a:t>6</a:t>
            </a:r>
            <a:r>
              <a:rPr lang="en-US" altLang="en-US" sz="2400" dirty="0" smtClean="0"/>
              <a:t>H</a:t>
            </a:r>
            <a:r>
              <a:rPr lang="en-US" altLang="en-US" sz="1800" dirty="0" smtClean="0"/>
              <a:t>12</a:t>
            </a:r>
            <a:r>
              <a:rPr lang="en-US" altLang="en-US" sz="2400" dirty="0" smtClean="0"/>
              <a:t>O</a:t>
            </a:r>
            <a:r>
              <a:rPr lang="en-US" altLang="en-US" sz="1800" dirty="0" smtClean="0"/>
              <a:t>6</a:t>
            </a:r>
            <a:r>
              <a:rPr lang="en-US" altLang="en-US" sz="2400" dirty="0" smtClean="0"/>
              <a:t> + 6O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→ 6CO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+ 6H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O +  38ATP energy released </a:t>
            </a:r>
          </a:p>
        </p:txBody>
      </p:sp>
    </p:spTree>
    <p:extLst>
      <p:ext uri="{BB962C8B-B14F-4D97-AF65-F5344CB8AC3E}">
        <p14:creationId xmlns:p14="http://schemas.microsoft.com/office/powerpoint/2010/main" val="32794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05732"/>
            <a:ext cx="6761689" cy="5071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4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Fermentation Overview</a:t>
            </a:r>
          </a:p>
        </p:txBody>
      </p:sp>
      <p:pic>
        <p:nvPicPr>
          <p:cNvPr id="5" name="Picture 2" descr="C:\Users\Alex\Desktop\art\BIO10NAE_03_09_04_005_LRIM_02.png"/>
          <p:cNvPicPr>
            <a:picLocks noChangeAspect="1" noChangeArrowheads="1"/>
          </p:cNvPicPr>
          <p:nvPr/>
        </p:nvPicPr>
        <p:blipFill>
          <a:blip r:embed="rId3" cstate="print"/>
          <a:srcRect l="14152" r="14169"/>
          <a:stretch>
            <a:fillRect/>
          </a:stretch>
        </p:blipFill>
        <p:spPr bwMode="auto">
          <a:xfrm>
            <a:off x="152400" y="2057401"/>
            <a:ext cx="8866094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5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/>
          <p:cNvPicPr>
            <a:picLocks noChangeAspect="1" noChangeArrowheads="1"/>
          </p:cNvPicPr>
          <p:nvPr/>
        </p:nvPicPr>
        <p:blipFill>
          <a:blip r:embed="rId3" cstate="print"/>
          <a:srcRect b="10309"/>
          <a:stretch>
            <a:fillRect/>
          </a:stretch>
        </p:blipFill>
        <p:spPr bwMode="auto">
          <a:xfrm>
            <a:off x="2514600" y="35814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AutoShape 2"/>
          <p:cNvSpPr>
            <a:spLocks noGrp="1" noChangeArrowheads="1"/>
          </p:cNvSpPr>
          <p:nvPr>
            <p:ph type="title"/>
          </p:nvPr>
        </p:nvSpPr>
        <p:spPr>
          <a:xfrm>
            <a:off x="495300" y="412376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Alcoholic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Fermentation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8305800" cy="2667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Used by yeasts and other microorganisms</a:t>
            </a:r>
          </a:p>
          <a:p>
            <a:pPr eaLnBrk="1" hangingPunct="1"/>
            <a:r>
              <a:rPr lang="en-US" sz="2400" dirty="0" smtClean="0"/>
              <a:t>Produces </a:t>
            </a:r>
            <a:r>
              <a:rPr lang="en-US" sz="2400" dirty="0" smtClean="0">
                <a:solidFill>
                  <a:schemeClr val="accent1"/>
                </a:solidFill>
              </a:rPr>
              <a:t>carbon dioxide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ethanol</a:t>
            </a:r>
          </a:p>
          <a:p>
            <a:pPr eaLnBrk="1" hangingPunct="1"/>
            <a:r>
              <a:rPr lang="en-US" sz="2400" dirty="0" smtClean="0"/>
              <a:t>Used to make bread and alcoholic drinks (beer, wine, etc.)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48133" name="Picture 2" descr="C:\Users\Alex\Desktop\art\BIO10NAE_03_09_04_005_LRIM_03.png"/>
          <p:cNvPicPr>
            <a:picLocks noChangeAspect="1" noChangeArrowheads="1"/>
          </p:cNvPicPr>
          <p:nvPr/>
        </p:nvPicPr>
        <p:blipFill>
          <a:blip r:embed="rId4" cstate="print"/>
          <a:srcRect l="15002" r="14986"/>
          <a:stretch>
            <a:fillRect/>
          </a:stretch>
        </p:blipFill>
        <p:spPr bwMode="auto">
          <a:xfrm>
            <a:off x="4069079" y="381000"/>
            <a:ext cx="5074921" cy="181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96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Lactic Acid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Fermentation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8305800" cy="4495800"/>
          </a:xfrm>
        </p:spPr>
        <p:txBody>
          <a:bodyPr/>
          <a:lstStyle/>
          <a:p>
            <a:pPr eaLnBrk="1" hangingPunct="1"/>
            <a:r>
              <a:rPr lang="en-US" sz="2200" smtClean="0"/>
              <a:t>Used by both unicellular and multicellular organisms</a:t>
            </a:r>
          </a:p>
          <a:p>
            <a:pPr eaLnBrk="1" hangingPunct="1"/>
            <a:r>
              <a:rPr lang="en-US" sz="2200" smtClean="0"/>
              <a:t>Lactic acid buildup in muscles causes a burning sensation</a:t>
            </a:r>
          </a:p>
          <a:p>
            <a:pPr eaLnBrk="1" hangingPunct="1"/>
            <a:r>
              <a:rPr lang="en-US" sz="2200" smtClean="0"/>
              <a:t>Used in the production of sour cream, cheese, yogurt, and many other foods &amp; beverages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49156" name="Picture 2" descr="bio_ch9_47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90975"/>
            <a:ext cx="81534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157" name="Straight Arrow Connector 8"/>
          <p:cNvCxnSpPr>
            <a:cxnSpLocks noChangeShapeType="1"/>
          </p:cNvCxnSpPr>
          <p:nvPr/>
        </p:nvCxnSpPr>
        <p:spPr bwMode="auto">
          <a:xfrm>
            <a:off x="4343400" y="5715000"/>
            <a:ext cx="1447800" cy="0"/>
          </a:xfrm>
          <a:prstGeom prst="straightConnector1">
            <a:avLst/>
          </a:prstGeom>
          <a:noFill/>
          <a:ln w="28575" cap="sq" algn="ctr">
            <a:solidFill>
              <a:srgbClr val="DCC30E"/>
            </a:solidFill>
            <a:round/>
            <a:headEnd/>
            <a:tailEnd type="triangle" w="lg" len="med"/>
          </a:ln>
        </p:spPr>
      </p:cxn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838200" y="510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3366"/>
                </a:solidFill>
                <a:latin typeface="Arial" charset="0"/>
              </a:rPr>
              <a:t>Glucose</a:t>
            </a: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4343400" y="510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3366"/>
                </a:solidFill>
                <a:latin typeface="Arial" charset="0"/>
              </a:rPr>
              <a:t>Pyruvic Acid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7772400" y="510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3366"/>
                </a:solidFill>
                <a:latin typeface="Arial" charset="0"/>
              </a:rPr>
              <a:t>Lactic Acid</a:t>
            </a:r>
          </a:p>
        </p:txBody>
      </p:sp>
      <p:pic>
        <p:nvPicPr>
          <p:cNvPr id="49161" name="Picture 2" descr="C:\Users\Alex\Desktop\art\BIO10NAE_03_09_04_005_LRIM_04.png"/>
          <p:cNvPicPr>
            <a:picLocks noChangeAspect="1" noChangeArrowheads="1"/>
          </p:cNvPicPr>
          <p:nvPr/>
        </p:nvPicPr>
        <p:blipFill>
          <a:blip r:embed="rId4" cstate="print"/>
          <a:srcRect l="15002" r="14986"/>
          <a:stretch>
            <a:fillRect/>
          </a:stretch>
        </p:blipFill>
        <p:spPr bwMode="auto">
          <a:xfrm>
            <a:off x="4419600" y="228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10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grapevine.net.au/~grunwald/une/KLAs/science/irrigation-photosynthe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7772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0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" y="-4763"/>
            <a:ext cx="8001000" cy="223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8088" bIns="38088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777777"/>
                </a:solidFill>
                <a:latin typeface="Arial" charset="0"/>
              </a:rPr>
              <a:t>Photosynthesis</a:t>
            </a:r>
          </a:p>
          <a:p>
            <a:r>
              <a:rPr lang="en-US" altLang="en-US">
                <a:solidFill>
                  <a:srgbClr val="777777"/>
                </a:solidFill>
                <a:latin typeface="Arial" charset="0"/>
              </a:rPr>
              <a:t>sunlight </a:t>
            </a:r>
            <a:br>
              <a:rPr lang="en-US" altLang="en-US">
                <a:solidFill>
                  <a:srgbClr val="777777"/>
                </a:solidFill>
                <a:latin typeface="Arial" charset="0"/>
              </a:rPr>
            </a:br>
            <a:r>
              <a:rPr lang="en-US" altLang="en-US">
                <a:solidFill>
                  <a:srgbClr val="777777"/>
                </a:solidFill>
                <a:latin typeface="Arial" charset="0"/>
              </a:rPr>
              <a:t>Carbondioxide + Water ------------------------&gt;&gt; Glucoose + Oxygen. </a:t>
            </a:r>
            <a:br>
              <a:rPr lang="en-US" altLang="en-US">
                <a:solidFill>
                  <a:srgbClr val="777777"/>
                </a:solidFill>
                <a:latin typeface="Arial" charset="0"/>
              </a:rPr>
            </a:br>
            <a:r>
              <a:rPr lang="en-US" altLang="en-US">
                <a:solidFill>
                  <a:srgbClr val="777777"/>
                </a:solidFill>
                <a:latin typeface="Arial" charset="0"/>
              </a:rPr>
              <a:t>Chlorophyll </a:t>
            </a:r>
            <a:br>
              <a:rPr lang="en-US" altLang="en-US">
                <a:solidFill>
                  <a:srgbClr val="777777"/>
                </a:solidFill>
                <a:latin typeface="Arial" charset="0"/>
              </a:rPr>
            </a:br>
            <a:r>
              <a:rPr lang="en-US" altLang="en-US">
                <a:solidFill>
                  <a:srgbClr val="777777"/>
                </a:solidFill>
                <a:latin typeface="Arial" charset="0"/>
              </a:rPr>
              <a:t/>
            </a:r>
            <a:br>
              <a:rPr lang="en-US" altLang="en-US">
                <a:solidFill>
                  <a:srgbClr val="777777"/>
                </a:solidFill>
                <a:latin typeface="Arial" charset="0"/>
              </a:rPr>
            </a:br>
            <a:endParaRPr lang="en-US" altLang="en-US" sz="800">
              <a:solidFill>
                <a:srgbClr val="777777"/>
              </a:solidFill>
              <a:latin typeface="Arial" charset="0"/>
            </a:endParaRPr>
          </a:p>
          <a:p>
            <a:pPr eaLnBrk="0" fontAlgn="ctr" hangingPunct="0"/>
            <a:r>
              <a:rPr lang="en-US" altLang="en-US" sz="800">
                <a:solidFill>
                  <a:srgbClr val="777777"/>
                </a:solidFill>
                <a:latin typeface="Arial" charset="0"/>
                <a:hlinkClick r:id="rId2"/>
              </a:rPr>
              <a:t>  </a:t>
            </a:r>
            <a:r>
              <a:rPr lang="en-US" altLang="en-US" sz="4500">
                <a:solidFill>
                  <a:srgbClr val="777777"/>
                </a:solidFill>
                <a:latin typeface="Arial" charset="0"/>
              </a:rPr>
              <a:t> </a:t>
            </a:r>
            <a:r>
              <a:rPr lang="en-US" altLang="en-US" sz="800">
                <a:solidFill>
                  <a:srgbClr val="777777"/>
                </a:solidFill>
                <a:latin typeface="Arial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34819" name="Picture 3" descr="http://www.vcbio.science.ru.nl/images/blad/photosynthesis_reaction_eng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594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57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8088" bIns="38088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b="1">
                <a:solidFill>
                  <a:srgbClr val="999999"/>
                </a:solidFill>
                <a:latin typeface="Arial" charset="0"/>
              </a:rPr>
              <a:t>images: </a:t>
            </a:r>
            <a:endParaRPr lang="en-US" altLang="en-US" sz="800">
              <a:solidFill>
                <a:srgbClr val="777777"/>
              </a:solidFill>
              <a:latin typeface="Arial" charset="0"/>
            </a:endParaRPr>
          </a:p>
          <a:p>
            <a:pPr eaLnBrk="0" fontAlgn="ctr" hangingPunct="0"/>
            <a:r>
              <a:rPr lang="en-US" altLang="en-US" sz="800">
                <a:solidFill>
                  <a:srgbClr val="777777"/>
                </a:solidFill>
                <a:latin typeface="Arial" charset="0"/>
                <a:hlinkClick r:id="rId4"/>
              </a:rPr>
              <a:t>  </a:t>
            </a:r>
            <a:r>
              <a:rPr lang="en-US" altLang="en-US" sz="37600">
                <a:solidFill>
                  <a:srgbClr val="777777"/>
                </a:solidFill>
                <a:latin typeface="Arial" charset="0"/>
              </a:rPr>
              <a:t> </a:t>
            </a:r>
            <a:r>
              <a:rPr lang="en-US" altLang="en-US" sz="800">
                <a:solidFill>
                  <a:srgbClr val="777777"/>
                </a:solidFill>
                <a:latin typeface="Arial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34821" name="Picture 7" descr="http://earthguide.ucsd.edu/events/TeacherTECH_2005/equation_photosynthesi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6200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2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Photosynthesis: Light Dependent and Light Independent Reactions.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u="sng" dirty="0" smtClean="0"/>
              <a:t>'</a:t>
            </a:r>
            <a:r>
              <a:rPr lang="en-US" b="1" i="1" u="sng" dirty="0" smtClean="0"/>
              <a:t>light-dependent reactions</a:t>
            </a:r>
            <a:r>
              <a:rPr lang="en-US" b="1" i="1" dirty="0" smtClean="0"/>
              <a:t>'</a:t>
            </a:r>
            <a:r>
              <a:rPr lang="en-US" dirty="0" smtClean="0"/>
              <a:t>, or </a:t>
            </a:r>
            <a:r>
              <a:rPr lang="en-US" i="1" dirty="0" smtClean="0"/>
              <a:t>photosynthesis</a:t>
            </a:r>
            <a:r>
              <a:rPr lang="en-US" dirty="0" smtClean="0"/>
              <a:t>, is the first stage of </a:t>
            </a:r>
            <a:r>
              <a:rPr lang="en-US" dirty="0" smtClean="0">
                <a:hlinkClick r:id="rId2" tooltip="Photosynthesis"/>
              </a:rPr>
              <a:t>photosynthesis</a:t>
            </a:r>
            <a:r>
              <a:rPr lang="en-US" dirty="0" smtClean="0"/>
              <a:t>, the process by which </a:t>
            </a:r>
            <a:r>
              <a:rPr lang="en-US" dirty="0" smtClean="0">
                <a:hlinkClick r:id="rId3" tooltip="Plant"/>
              </a:rPr>
              <a:t>plants</a:t>
            </a:r>
            <a:r>
              <a:rPr lang="en-US" dirty="0" smtClean="0"/>
              <a:t> capture and store </a:t>
            </a:r>
            <a:r>
              <a:rPr lang="en-US" dirty="0" smtClean="0">
                <a:hlinkClick r:id="rId4" tooltip="Energy"/>
              </a:rPr>
              <a:t>energy</a:t>
            </a:r>
            <a:r>
              <a:rPr lang="en-US" dirty="0" smtClean="0"/>
              <a:t> from </a:t>
            </a:r>
            <a:r>
              <a:rPr lang="en-US" dirty="0" smtClean="0">
                <a:hlinkClick r:id="rId5" tooltip="Sunlight"/>
              </a:rPr>
              <a:t>sunlight</a:t>
            </a:r>
            <a:r>
              <a:rPr lang="en-US" dirty="0" smtClean="0"/>
              <a:t>. In this process, light energy is converted into </a:t>
            </a:r>
            <a:r>
              <a:rPr lang="en-US" dirty="0" smtClean="0">
                <a:hlinkClick r:id="rId6" tooltip="Chemical energy"/>
              </a:rPr>
              <a:t>chemical energy</a:t>
            </a:r>
            <a:r>
              <a:rPr lang="en-US" dirty="0" smtClean="0"/>
              <a:t>, in the form of the energy-carrying molecules </a:t>
            </a:r>
            <a:r>
              <a:rPr lang="en-US" dirty="0" smtClean="0">
                <a:hlinkClick r:id="rId7" tooltip="Adenosine triphosphate"/>
              </a:rPr>
              <a:t>ATP</a:t>
            </a:r>
            <a:r>
              <a:rPr lang="en-US" dirty="0" smtClean="0"/>
              <a:t> and </a:t>
            </a:r>
            <a:r>
              <a:rPr lang="en-US" dirty="0" smtClean="0">
                <a:hlinkClick r:id="rId8" tooltip="NADPH"/>
              </a:rPr>
              <a:t>NADPH</a:t>
            </a:r>
            <a:r>
              <a:rPr lang="en-US" dirty="0" smtClean="0"/>
              <a:t>. In the </a:t>
            </a:r>
            <a:r>
              <a:rPr lang="en-US" dirty="0" smtClean="0">
                <a:hlinkClick r:id="rId9" tooltip="Light-independent reactions"/>
              </a:rPr>
              <a:t>‘</a:t>
            </a:r>
            <a:r>
              <a:rPr lang="en-US" b="1" i="1" dirty="0" smtClean="0">
                <a:hlinkClick r:id="rId9" tooltip="Light-independent reactions"/>
              </a:rPr>
              <a:t>light-independent reactions</a:t>
            </a:r>
            <a:r>
              <a:rPr lang="en-US" b="1" i="1" dirty="0" smtClean="0"/>
              <a:t>’</a:t>
            </a:r>
            <a:r>
              <a:rPr lang="en-US" dirty="0" smtClean="0"/>
              <a:t> (The Calvin Cycle), the formed </a:t>
            </a:r>
            <a:r>
              <a:rPr lang="en-US" dirty="0" smtClean="0">
                <a:hlinkClick r:id="rId8" tooltip="NADPH"/>
              </a:rPr>
              <a:t>NADPH</a:t>
            </a:r>
            <a:r>
              <a:rPr lang="en-US" dirty="0" smtClean="0"/>
              <a:t> and </a:t>
            </a:r>
            <a:r>
              <a:rPr lang="en-US" dirty="0" smtClean="0">
                <a:hlinkClick r:id="rId7" tooltip="Adenosine triphosphate"/>
              </a:rPr>
              <a:t>ATP</a:t>
            </a:r>
            <a:r>
              <a:rPr lang="en-US" dirty="0" smtClean="0"/>
              <a:t> drive the reduction of CO</a:t>
            </a:r>
            <a:r>
              <a:rPr lang="en-US" baseline="-25000" dirty="0" smtClean="0"/>
              <a:t>2</a:t>
            </a:r>
            <a:r>
              <a:rPr lang="en-US" dirty="0" smtClean="0"/>
              <a:t> to more useful organic compounds, such as </a:t>
            </a:r>
            <a:r>
              <a:rPr lang="en-US" dirty="0" smtClean="0">
                <a:hlinkClick r:id="rId10" tooltip="Glucose"/>
              </a:rPr>
              <a:t>glucose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Factors affecting Photosynthesis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Temperature affects photosynthesis. </a:t>
            </a:r>
          </a:p>
          <a:p>
            <a:r>
              <a:rPr lang="en-US" altLang="en-US" smtClean="0"/>
              <a:t>Water affects photosynthesis.</a:t>
            </a:r>
          </a:p>
          <a:p>
            <a:r>
              <a:rPr lang="en-US" altLang="en-US" smtClean="0"/>
              <a:t>Carbon dioxide affects photosynthesis.</a:t>
            </a:r>
          </a:p>
          <a:p>
            <a:r>
              <a:rPr lang="en-US" altLang="en-US" smtClean="0"/>
              <a:t>Sunlight affects photosynthesis.</a:t>
            </a:r>
          </a:p>
          <a:p>
            <a:r>
              <a:rPr lang="en-US" altLang="en-US" smtClean="0"/>
              <a:t>Too much or too little of all of these factors can inhibit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39332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Explain how products of photosynthesis are used as reactants for cellular respiration and vice-versa.</a:t>
            </a:r>
          </a:p>
          <a:p>
            <a:endParaRPr lang="en-US" sz="2000" dirty="0" smtClean="0"/>
          </a:p>
          <a:p>
            <a:r>
              <a:rPr lang="en-US" sz="2000" dirty="0" smtClean="0"/>
              <a:t>Explain how photosynthesis stores energy and cellular respiration releases energy.</a:t>
            </a:r>
          </a:p>
          <a:p>
            <a:endParaRPr lang="en-US" sz="2000" dirty="0" smtClean="0"/>
          </a:p>
          <a:p>
            <a:r>
              <a:rPr lang="en-US" sz="2000" dirty="0" smtClean="0"/>
              <a:t>Identify the reactants, products and the basic function of photosynthesis.</a:t>
            </a:r>
          </a:p>
          <a:p>
            <a:endParaRPr lang="en-US" sz="2000" dirty="0" smtClean="0"/>
          </a:p>
          <a:p>
            <a:r>
              <a:rPr lang="en-US" sz="2000" dirty="0" smtClean="0"/>
              <a:t>Identify the reactants, products and the basic function of cellular respiration.</a:t>
            </a:r>
          </a:p>
          <a:p>
            <a:endParaRPr lang="en-US" sz="2000" dirty="0" smtClean="0"/>
          </a:p>
          <a:p>
            <a:r>
              <a:rPr lang="en-US" sz="2000" dirty="0" smtClean="0"/>
              <a:t>Discuss the role of anaerobic respiration in living things.</a:t>
            </a:r>
          </a:p>
          <a:p>
            <a:endParaRPr lang="en-US" sz="2000" dirty="0" smtClean="0"/>
          </a:p>
          <a:p>
            <a:r>
              <a:rPr lang="en-US" sz="2000" dirty="0" smtClean="0"/>
              <a:t>Connect the role of ATP to energy transfer within the cell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1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AEROBIC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During Cellular respiration energy is released from food molecules.  </a:t>
            </a:r>
            <a:r>
              <a:rPr lang="en-US" dirty="0" smtClean="0"/>
              <a:t>The energy fuels the ATP – ADP energy cycle in the cell.  </a:t>
            </a:r>
            <a:r>
              <a:rPr lang="en-US" dirty="0" smtClean="0"/>
              <a:t>aerobic </a:t>
            </a:r>
            <a:r>
              <a:rPr lang="en-US" dirty="0" smtClean="0"/>
              <a:t>respiration takes place in the </a:t>
            </a:r>
            <a:r>
              <a:rPr lang="en-US" dirty="0" err="1" smtClean="0"/>
              <a:t>mitchondrion</a:t>
            </a:r>
            <a:r>
              <a:rPr lang="en-US" dirty="0" smtClean="0"/>
              <a:t>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Aerobic respiration, which requires oxygen, has three phases:  </a:t>
            </a:r>
            <a:r>
              <a:rPr lang="en-US" dirty="0" err="1" smtClean="0"/>
              <a:t>glycolysis</a:t>
            </a:r>
            <a:r>
              <a:rPr lang="en-US" dirty="0" smtClean="0"/>
              <a:t>, the Krebs Cycle, and electron transport.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Anaerobic respiration, which takes place without oxygen, involves only </a:t>
            </a:r>
            <a:r>
              <a:rPr lang="en-US" dirty="0" err="1" smtClean="0"/>
              <a:t>glycolysis</a:t>
            </a:r>
            <a:r>
              <a:rPr lang="en-US" dirty="0" smtClean="0"/>
              <a:t> ad fermentation.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Anaerobic is inefficient compared to Aerobic.  Anaerobic Respiration always leaves a high energy molecule as waste.  Anaerobic respiration in your body leaves lactic acid which causes pain after strenuous exercise.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Aerobic Respiration starts in the Cytoplasm and Ends in the “Mitochondria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38915" name="Picture 4" descr="Mitochondr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62088"/>
            <a:ext cx="8153400" cy="5259387"/>
          </a:xfrm>
        </p:spPr>
      </p:pic>
    </p:spTree>
    <p:extLst>
      <p:ext uri="{BB962C8B-B14F-4D97-AF65-F5344CB8AC3E}">
        <p14:creationId xmlns:p14="http://schemas.microsoft.com/office/powerpoint/2010/main" val="23040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ATP – ADP ENERGY CLYCLE</a:t>
            </a:r>
          </a:p>
        </p:txBody>
      </p:sp>
      <p:pic>
        <p:nvPicPr>
          <p:cNvPr id="39939" name="Picture 13" descr="bioi_atp_ad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738" y="1524000"/>
            <a:ext cx="8185150" cy="4495800"/>
          </a:xfrm>
        </p:spPr>
      </p:pic>
    </p:spTree>
    <p:extLst>
      <p:ext uri="{BB962C8B-B14F-4D97-AF65-F5344CB8AC3E}">
        <p14:creationId xmlns:p14="http://schemas.microsoft.com/office/powerpoint/2010/main" val="18459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520</Words>
  <Application>Microsoft Office PowerPoint</Application>
  <PresentationFormat>On-screen Show (4:3)</PresentationFormat>
  <Paragraphs>72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PHOTOSYNTHESIS</vt:lpstr>
      <vt:lpstr>PowerPoint Presentation</vt:lpstr>
      <vt:lpstr>PowerPoint Presentation</vt:lpstr>
      <vt:lpstr>Photosynthesis: Light Dependent and Light Independent Reactions.</vt:lpstr>
      <vt:lpstr>Factors affecting Photosynthesis</vt:lpstr>
      <vt:lpstr>Cellular Respiration</vt:lpstr>
      <vt:lpstr>AEROBIC RESPIRATION</vt:lpstr>
      <vt:lpstr>Aerobic Respiration starts in the Cytoplasm and Ends in the “Mitochondria”</vt:lpstr>
      <vt:lpstr>ATP – ADP ENERGY CLYCLE</vt:lpstr>
      <vt:lpstr>PowerPoint Presentation</vt:lpstr>
      <vt:lpstr>Comparison of Respiration and Photosynthesis.   They are exactly equal and opposite of one another. </vt:lpstr>
      <vt:lpstr>Photosynthesis and Aerobic Respiration Equal and Opposite</vt:lpstr>
      <vt:lpstr>Anaerobic Respiration</vt:lpstr>
      <vt:lpstr>Fermentation Overview</vt:lpstr>
      <vt:lpstr>Alcoholic  Fermentation</vt:lpstr>
      <vt:lpstr>Lactic Acid  Fermentation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Windows User</dc:creator>
  <cp:lastModifiedBy>Windows User</cp:lastModifiedBy>
  <cp:revision>1</cp:revision>
  <dcterms:created xsi:type="dcterms:W3CDTF">2016-03-10T19:44:48Z</dcterms:created>
  <dcterms:modified xsi:type="dcterms:W3CDTF">2016-03-10T19:46:38Z</dcterms:modified>
</cp:coreProperties>
</file>